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78" r:id="rId2"/>
    <p:sldId id="276" r:id="rId3"/>
    <p:sldId id="274" r:id="rId4"/>
    <p:sldId id="257" r:id="rId5"/>
    <p:sldId id="264" r:id="rId6"/>
    <p:sldId id="277" r:id="rId7"/>
    <p:sldId id="265" r:id="rId8"/>
    <p:sldId id="266" r:id="rId9"/>
    <p:sldId id="267" r:id="rId10"/>
    <p:sldId id="269" r:id="rId11"/>
    <p:sldId id="273" r:id="rId12"/>
    <p:sldId id="272" r:id="rId13"/>
    <p:sldId id="258" r:id="rId14"/>
    <p:sldId id="260" r:id="rId15"/>
    <p:sldId id="263" r:id="rId1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64" autoAdjust="0"/>
    <p:restoredTop sz="94662" autoAdjust="0"/>
  </p:normalViewPr>
  <p:slideViewPr>
    <p:cSldViewPr>
      <p:cViewPr varScale="1">
        <p:scale>
          <a:sx n="96" d="100"/>
          <a:sy n="96" d="100"/>
        </p:scale>
        <p:origin x="1308"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616CCA4-B616-4535-AC57-2160E21B86AF}"/>
              </a:ext>
            </a:extLst>
          </p:cNvPr>
          <p:cNvSpPr>
            <a:spLocks noGrp="1"/>
          </p:cNvSpPr>
          <p:nvPr>
            <p:ph type="hdr" sz="quarter"/>
          </p:nvPr>
        </p:nvSpPr>
        <p:spPr>
          <a:xfrm>
            <a:off x="0" y="0"/>
            <a:ext cx="3037840" cy="466434"/>
          </a:xfrm>
          <a:prstGeom prst="rect">
            <a:avLst/>
          </a:prstGeom>
        </p:spPr>
        <p:txBody>
          <a:bodyPr vert="horz" lIns="93172" tIns="46587" rIns="93172" bIns="46587" rtlCol="0"/>
          <a:lstStyle>
            <a:lvl1pPr algn="l">
              <a:defRPr sz="1200"/>
            </a:lvl1pPr>
          </a:lstStyle>
          <a:p>
            <a:endParaRPr lang="en-CA"/>
          </a:p>
        </p:txBody>
      </p:sp>
      <p:sp>
        <p:nvSpPr>
          <p:cNvPr id="3" name="Date Placeholder 2">
            <a:extLst>
              <a:ext uri="{FF2B5EF4-FFF2-40B4-BE49-F238E27FC236}">
                <a16:creationId xmlns:a16="http://schemas.microsoft.com/office/drawing/2014/main" id="{0F62577F-AD50-4ECA-8525-FBC377DF65CE}"/>
              </a:ext>
            </a:extLst>
          </p:cNvPr>
          <p:cNvSpPr>
            <a:spLocks noGrp="1"/>
          </p:cNvSpPr>
          <p:nvPr>
            <p:ph type="dt" sz="quarter" idx="1"/>
          </p:nvPr>
        </p:nvSpPr>
        <p:spPr>
          <a:xfrm>
            <a:off x="3970938" y="0"/>
            <a:ext cx="3037840" cy="466434"/>
          </a:xfrm>
          <a:prstGeom prst="rect">
            <a:avLst/>
          </a:prstGeom>
        </p:spPr>
        <p:txBody>
          <a:bodyPr vert="horz" lIns="93172" tIns="46587" rIns="93172" bIns="46587" rtlCol="0"/>
          <a:lstStyle>
            <a:lvl1pPr algn="r">
              <a:defRPr sz="1200"/>
            </a:lvl1pPr>
          </a:lstStyle>
          <a:p>
            <a:fld id="{F1210DE4-A011-4A9C-8AD2-7944FE50AA7B}" type="datetimeFigureOut">
              <a:rPr lang="en-CA" smtClean="0"/>
              <a:t>2024-11-01</a:t>
            </a:fld>
            <a:endParaRPr lang="en-CA"/>
          </a:p>
        </p:txBody>
      </p:sp>
      <p:sp>
        <p:nvSpPr>
          <p:cNvPr id="4" name="Footer Placeholder 3">
            <a:extLst>
              <a:ext uri="{FF2B5EF4-FFF2-40B4-BE49-F238E27FC236}">
                <a16:creationId xmlns:a16="http://schemas.microsoft.com/office/drawing/2014/main" id="{4B26D504-4CF3-4927-AC39-30539A50A856}"/>
              </a:ext>
            </a:extLst>
          </p:cNvPr>
          <p:cNvSpPr>
            <a:spLocks noGrp="1"/>
          </p:cNvSpPr>
          <p:nvPr>
            <p:ph type="ftr" sz="quarter" idx="2"/>
          </p:nvPr>
        </p:nvSpPr>
        <p:spPr>
          <a:xfrm>
            <a:off x="0" y="8829968"/>
            <a:ext cx="3037840" cy="466433"/>
          </a:xfrm>
          <a:prstGeom prst="rect">
            <a:avLst/>
          </a:prstGeom>
        </p:spPr>
        <p:txBody>
          <a:bodyPr vert="horz" lIns="93172" tIns="46587" rIns="93172" bIns="46587" rtlCol="0" anchor="b"/>
          <a:lstStyle>
            <a:lvl1pPr algn="l">
              <a:defRPr sz="1200"/>
            </a:lvl1pPr>
          </a:lstStyle>
          <a:p>
            <a:endParaRPr lang="en-CA"/>
          </a:p>
        </p:txBody>
      </p:sp>
      <p:sp>
        <p:nvSpPr>
          <p:cNvPr id="5" name="Slide Number Placeholder 4">
            <a:extLst>
              <a:ext uri="{FF2B5EF4-FFF2-40B4-BE49-F238E27FC236}">
                <a16:creationId xmlns:a16="http://schemas.microsoft.com/office/drawing/2014/main" id="{ED523F2F-D014-41A1-B7A1-EA20EB0CEB54}"/>
              </a:ext>
            </a:extLst>
          </p:cNvPr>
          <p:cNvSpPr>
            <a:spLocks noGrp="1"/>
          </p:cNvSpPr>
          <p:nvPr>
            <p:ph type="sldNum" sz="quarter" idx="3"/>
          </p:nvPr>
        </p:nvSpPr>
        <p:spPr>
          <a:xfrm>
            <a:off x="3970938" y="8829968"/>
            <a:ext cx="3037840" cy="466433"/>
          </a:xfrm>
          <a:prstGeom prst="rect">
            <a:avLst/>
          </a:prstGeom>
        </p:spPr>
        <p:txBody>
          <a:bodyPr vert="horz" lIns="93172" tIns="46587" rIns="93172" bIns="46587" rtlCol="0" anchor="b"/>
          <a:lstStyle>
            <a:lvl1pPr algn="r">
              <a:defRPr sz="1200"/>
            </a:lvl1pPr>
          </a:lstStyle>
          <a:p>
            <a:fld id="{23D803AD-F82D-4E52-A919-8C20709AC54E}" type="slidenum">
              <a:rPr lang="en-CA" smtClean="0"/>
              <a:t>‹#›</a:t>
            </a:fld>
            <a:endParaRPr lang="en-CA"/>
          </a:p>
        </p:txBody>
      </p:sp>
    </p:spTree>
    <p:extLst>
      <p:ext uri="{BB962C8B-B14F-4D97-AF65-F5344CB8AC3E}">
        <p14:creationId xmlns:p14="http://schemas.microsoft.com/office/powerpoint/2010/main" val="32469531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2" tIns="46587" rIns="93172" bIns="46587" rtlCol="0"/>
          <a:lstStyle>
            <a:lvl1pPr algn="l">
              <a:defRPr sz="1200"/>
            </a:lvl1pPr>
          </a:lstStyle>
          <a:p>
            <a:endParaRPr lang="en-CA"/>
          </a:p>
        </p:txBody>
      </p:sp>
      <p:sp>
        <p:nvSpPr>
          <p:cNvPr id="3" name="Date Placeholder 2"/>
          <p:cNvSpPr>
            <a:spLocks noGrp="1"/>
          </p:cNvSpPr>
          <p:nvPr>
            <p:ph type="dt" idx="1"/>
          </p:nvPr>
        </p:nvSpPr>
        <p:spPr>
          <a:xfrm>
            <a:off x="3970938" y="0"/>
            <a:ext cx="3037840" cy="466434"/>
          </a:xfrm>
          <a:prstGeom prst="rect">
            <a:avLst/>
          </a:prstGeom>
        </p:spPr>
        <p:txBody>
          <a:bodyPr vert="horz" lIns="93172" tIns="46587" rIns="93172" bIns="46587" rtlCol="0"/>
          <a:lstStyle>
            <a:lvl1pPr algn="r">
              <a:defRPr sz="1200"/>
            </a:lvl1pPr>
          </a:lstStyle>
          <a:p>
            <a:fld id="{0B1C95AC-9DFC-42B6-A136-04D0D76D6F43}" type="datetimeFigureOut">
              <a:rPr lang="en-CA" smtClean="0"/>
              <a:t>2024-11-01</a:t>
            </a:fld>
            <a:endParaRPr lang="en-CA"/>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2" tIns="46587" rIns="93172" bIns="46587" rtlCol="0" anchor="ctr"/>
          <a:lstStyle/>
          <a:p>
            <a:endParaRPr lang="en-CA"/>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2" tIns="46587" rIns="93172" bIns="46587"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829968"/>
            <a:ext cx="3037840" cy="466433"/>
          </a:xfrm>
          <a:prstGeom prst="rect">
            <a:avLst/>
          </a:prstGeom>
        </p:spPr>
        <p:txBody>
          <a:bodyPr vert="horz" lIns="93172" tIns="46587" rIns="93172" bIns="46587" rtlCol="0" anchor="b"/>
          <a:lstStyle>
            <a:lvl1pPr algn="l">
              <a:defRPr sz="1200"/>
            </a:lvl1pPr>
          </a:lstStyle>
          <a:p>
            <a:endParaRPr lang="en-CA"/>
          </a:p>
        </p:txBody>
      </p:sp>
      <p:sp>
        <p:nvSpPr>
          <p:cNvPr id="7" name="Slide Number Placeholder 6"/>
          <p:cNvSpPr>
            <a:spLocks noGrp="1"/>
          </p:cNvSpPr>
          <p:nvPr>
            <p:ph type="sldNum" sz="quarter" idx="5"/>
          </p:nvPr>
        </p:nvSpPr>
        <p:spPr>
          <a:xfrm>
            <a:off x="3970938" y="8829968"/>
            <a:ext cx="3037840" cy="466433"/>
          </a:xfrm>
          <a:prstGeom prst="rect">
            <a:avLst/>
          </a:prstGeom>
        </p:spPr>
        <p:txBody>
          <a:bodyPr vert="horz" lIns="93172" tIns="46587" rIns="93172" bIns="46587" rtlCol="0" anchor="b"/>
          <a:lstStyle>
            <a:lvl1pPr algn="r">
              <a:defRPr sz="1200"/>
            </a:lvl1pPr>
          </a:lstStyle>
          <a:p>
            <a:fld id="{34FD4275-B2DD-4C29-AF1A-E6B6756A3BC5}" type="slidenum">
              <a:rPr lang="en-CA" smtClean="0"/>
              <a:t>‹#›</a:t>
            </a:fld>
            <a:endParaRPr lang="en-CA"/>
          </a:p>
        </p:txBody>
      </p:sp>
    </p:spTree>
    <p:extLst>
      <p:ext uri="{BB962C8B-B14F-4D97-AF65-F5344CB8AC3E}">
        <p14:creationId xmlns:p14="http://schemas.microsoft.com/office/powerpoint/2010/main" val="28410344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34FD4275-B2DD-4C29-AF1A-E6B6756A3BC5}" type="slidenum">
              <a:rPr lang="en-CA" smtClean="0"/>
              <a:t>10</a:t>
            </a:fld>
            <a:endParaRPr lang="en-CA"/>
          </a:p>
        </p:txBody>
      </p:sp>
    </p:spTree>
    <p:extLst>
      <p:ext uri="{BB962C8B-B14F-4D97-AF65-F5344CB8AC3E}">
        <p14:creationId xmlns:p14="http://schemas.microsoft.com/office/powerpoint/2010/main" val="41765038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34FD4275-B2DD-4C29-AF1A-E6B6756A3BC5}" type="slidenum">
              <a:rPr lang="en-CA" smtClean="0"/>
              <a:t>14</a:t>
            </a:fld>
            <a:endParaRPr lang="en-CA"/>
          </a:p>
        </p:txBody>
      </p:sp>
    </p:spTree>
    <p:extLst>
      <p:ext uri="{BB962C8B-B14F-4D97-AF65-F5344CB8AC3E}">
        <p14:creationId xmlns:p14="http://schemas.microsoft.com/office/powerpoint/2010/main" val="33548399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765CF93D-8366-4A13-B043-1B70FA86E3E7}" type="datetimeFigureOut">
              <a:rPr lang="en-CA" smtClean="0"/>
              <a:t>2024-11-01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FEEF4C6-0B07-4E23-AE4E-6F5F1244BFB9}" type="slidenum">
              <a:rPr lang="en-CA" smtClean="0"/>
              <a:t>‹#›</a:t>
            </a:fld>
            <a:endParaRPr lang="en-CA"/>
          </a:p>
        </p:txBody>
      </p:sp>
    </p:spTree>
    <p:extLst>
      <p:ext uri="{BB962C8B-B14F-4D97-AF65-F5344CB8AC3E}">
        <p14:creationId xmlns:p14="http://schemas.microsoft.com/office/powerpoint/2010/main" val="1357246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765CF93D-8366-4A13-B043-1B70FA86E3E7}" type="datetimeFigureOut">
              <a:rPr lang="en-CA" smtClean="0"/>
              <a:t>2024-11-01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FEEF4C6-0B07-4E23-AE4E-6F5F1244BFB9}" type="slidenum">
              <a:rPr lang="en-CA" smtClean="0"/>
              <a:t>‹#›</a:t>
            </a:fld>
            <a:endParaRPr lang="en-CA"/>
          </a:p>
        </p:txBody>
      </p:sp>
    </p:spTree>
    <p:extLst>
      <p:ext uri="{BB962C8B-B14F-4D97-AF65-F5344CB8AC3E}">
        <p14:creationId xmlns:p14="http://schemas.microsoft.com/office/powerpoint/2010/main" val="34227281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765CF93D-8366-4A13-B043-1B70FA86E3E7}" type="datetimeFigureOut">
              <a:rPr lang="en-CA" smtClean="0"/>
              <a:t>2024-11-01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FEEF4C6-0B07-4E23-AE4E-6F5F1244BFB9}" type="slidenum">
              <a:rPr lang="en-CA" smtClean="0"/>
              <a:t>‹#›</a:t>
            </a:fld>
            <a:endParaRPr lang="en-CA"/>
          </a:p>
        </p:txBody>
      </p:sp>
    </p:spTree>
    <p:extLst>
      <p:ext uri="{BB962C8B-B14F-4D97-AF65-F5344CB8AC3E}">
        <p14:creationId xmlns:p14="http://schemas.microsoft.com/office/powerpoint/2010/main" val="3086884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765CF93D-8366-4A13-B043-1B70FA86E3E7}" type="datetimeFigureOut">
              <a:rPr lang="en-CA" smtClean="0"/>
              <a:t>2024-11-01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FEEF4C6-0B07-4E23-AE4E-6F5F1244BFB9}" type="slidenum">
              <a:rPr lang="en-CA" smtClean="0"/>
              <a:t>‹#›</a:t>
            </a:fld>
            <a:endParaRPr lang="en-CA"/>
          </a:p>
        </p:txBody>
      </p:sp>
    </p:spTree>
    <p:extLst>
      <p:ext uri="{BB962C8B-B14F-4D97-AF65-F5344CB8AC3E}">
        <p14:creationId xmlns:p14="http://schemas.microsoft.com/office/powerpoint/2010/main" val="3752852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65CF93D-8366-4A13-B043-1B70FA86E3E7}" type="datetimeFigureOut">
              <a:rPr lang="en-CA" smtClean="0"/>
              <a:t>2024-11-01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FEEF4C6-0B07-4E23-AE4E-6F5F1244BFB9}" type="slidenum">
              <a:rPr lang="en-CA" smtClean="0"/>
              <a:t>‹#›</a:t>
            </a:fld>
            <a:endParaRPr lang="en-CA"/>
          </a:p>
        </p:txBody>
      </p:sp>
    </p:spTree>
    <p:extLst>
      <p:ext uri="{BB962C8B-B14F-4D97-AF65-F5344CB8AC3E}">
        <p14:creationId xmlns:p14="http://schemas.microsoft.com/office/powerpoint/2010/main" val="31287786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765CF93D-8366-4A13-B043-1B70FA86E3E7}" type="datetimeFigureOut">
              <a:rPr lang="en-CA" smtClean="0"/>
              <a:t>2024-11-01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1FEEF4C6-0B07-4E23-AE4E-6F5F1244BFB9}" type="slidenum">
              <a:rPr lang="en-CA" smtClean="0"/>
              <a:t>‹#›</a:t>
            </a:fld>
            <a:endParaRPr lang="en-CA"/>
          </a:p>
        </p:txBody>
      </p:sp>
    </p:spTree>
    <p:extLst>
      <p:ext uri="{BB962C8B-B14F-4D97-AF65-F5344CB8AC3E}">
        <p14:creationId xmlns:p14="http://schemas.microsoft.com/office/powerpoint/2010/main" val="3279920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765CF93D-8366-4A13-B043-1B70FA86E3E7}" type="datetimeFigureOut">
              <a:rPr lang="en-CA" smtClean="0"/>
              <a:t>2024-11-01</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1FEEF4C6-0B07-4E23-AE4E-6F5F1244BFB9}" type="slidenum">
              <a:rPr lang="en-CA" smtClean="0"/>
              <a:t>‹#›</a:t>
            </a:fld>
            <a:endParaRPr lang="en-CA"/>
          </a:p>
        </p:txBody>
      </p:sp>
    </p:spTree>
    <p:extLst>
      <p:ext uri="{BB962C8B-B14F-4D97-AF65-F5344CB8AC3E}">
        <p14:creationId xmlns:p14="http://schemas.microsoft.com/office/powerpoint/2010/main" val="36518242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765CF93D-8366-4A13-B043-1B70FA86E3E7}" type="datetimeFigureOut">
              <a:rPr lang="en-CA" smtClean="0"/>
              <a:t>2024-11-01</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1FEEF4C6-0B07-4E23-AE4E-6F5F1244BFB9}" type="slidenum">
              <a:rPr lang="en-CA" smtClean="0"/>
              <a:t>‹#›</a:t>
            </a:fld>
            <a:endParaRPr lang="en-CA"/>
          </a:p>
        </p:txBody>
      </p:sp>
    </p:spTree>
    <p:extLst>
      <p:ext uri="{BB962C8B-B14F-4D97-AF65-F5344CB8AC3E}">
        <p14:creationId xmlns:p14="http://schemas.microsoft.com/office/powerpoint/2010/main" val="28271826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5CF93D-8366-4A13-B043-1B70FA86E3E7}" type="datetimeFigureOut">
              <a:rPr lang="en-CA" smtClean="0"/>
              <a:t>2024-11-01</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1FEEF4C6-0B07-4E23-AE4E-6F5F1244BFB9}" type="slidenum">
              <a:rPr lang="en-CA" smtClean="0"/>
              <a:t>‹#›</a:t>
            </a:fld>
            <a:endParaRPr lang="en-CA"/>
          </a:p>
        </p:txBody>
      </p:sp>
    </p:spTree>
    <p:extLst>
      <p:ext uri="{BB962C8B-B14F-4D97-AF65-F5344CB8AC3E}">
        <p14:creationId xmlns:p14="http://schemas.microsoft.com/office/powerpoint/2010/main" val="35203348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65CF93D-8366-4A13-B043-1B70FA86E3E7}" type="datetimeFigureOut">
              <a:rPr lang="en-CA" smtClean="0"/>
              <a:t>2024-11-01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1FEEF4C6-0B07-4E23-AE4E-6F5F1244BFB9}" type="slidenum">
              <a:rPr lang="en-CA" smtClean="0"/>
              <a:t>‹#›</a:t>
            </a:fld>
            <a:endParaRPr lang="en-CA"/>
          </a:p>
        </p:txBody>
      </p:sp>
    </p:spTree>
    <p:extLst>
      <p:ext uri="{BB962C8B-B14F-4D97-AF65-F5344CB8AC3E}">
        <p14:creationId xmlns:p14="http://schemas.microsoft.com/office/powerpoint/2010/main" val="30648975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65CF93D-8366-4A13-B043-1B70FA86E3E7}" type="datetimeFigureOut">
              <a:rPr lang="en-CA" smtClean="0"/>
              <a:t>2024-11-01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1FEEF4C6-0B07-4E23-AE4E-6F5F1244BFB9}" type="slidenum">
              <a:rPr lang="en-CA" smtClean="0"/>
              <a:t>‹#›</a:t>
            </a:fld>
            <a:endParaRPr lang="en-CA"/>
          </a:p>
        </p:txBody>
      </p:sp>
    </p:spTree>
    <p:extLst>
      <p:ext uri="{BB962C8B-B14F-4D97-AF65-F5344CB8AC3E}">
        <p14:creationId xmlns:p14="http://schemas.microsoft.com/office/powerpoint/2010/main" val="2465324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5CF93D-8366-4A13-B043-1B70FA86E3E7}" type="datetimeFigureOut">
              <a:rPr lang="en-CA" smtClean="0"/>
              <a:t>2024-11-01</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EEF4C6-0B07-4E23-AE4E-6F5F1244BFB9}" type="slidenum">
              <a:rPr lang="en-CA" smtClean="0"/>
              <a:t>‹#›</a:t>
            </a:fld>
            <a:endParaRPr lang="en-CA"/>
          </a:p>
        </p:txBody>
      </p:sp>
    </p:spTree>
    <p:extLst>
      <p:ext uri="{BB962C8B-B14F-4D97-AF65-F5344CB8AC3E}">
        <p14:creationId xmlns:p14="http://schemas.microsoft.com/office/powerpoint/2010/main" val="337544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663FAD-C53F-065D-9A61-2D8FB4D9B552}"/>
            </a:ext>
          </a:extLst>
        </p:cNvPr>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B08787A8-A949-FB37-22A6-0FBFF60C5168}"/>
              </a:ext>
            </a:extLst>
          </p:cNvPr>
          <p:cNvGraphicFramePr>
            <a:graphicFrameLocks/>
          </p:cNvGraphicFramePr>
          <p:nvPr/>
        </p:nvGraphicFramePr>
        <p:xfrm>
          <a:off x="533400" y="685800"/>
          <a:ext cx="8229600" cy="5799378"/>
        </p:xfrm>
        <a:graphic>
          <a:graphicData uri="http://schemas.openxmlformats.org/drawingml/2006/table">
            <a:tbl>
              <a:tblPr firstRow="1" bandRow="1">
                <a:tableStyleId>{5C22544A-7EE6-4342-B048-85BDC9FD1C3A}</a:tableStyleId>
              </a:tblPr>
              <a:tblGrid>
                <a:gridCol w="1676400">
                  <a:extLst>
                    <a:ext uri="{9D8B030D-6E8A-4147-A177-3AD203B41FA5}">
                      <a16:colId xmlns:a16="http://schemas.microsoft.com/office/drawing/2014/main" val="20000"/>
                    </a:ext>
                  </a:extLst>
                </a:gridCol>
                <a:gridCol w="1219200">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gridCol w="2057400">
                  <a:extLst>
                    <a:ext uri="{9D8B030D-6E8A-4147-A177-3AD203B41FA5}">
                      <a16:colId xmlns:a16="http://schemas.microsoft.com/office/drawing/2014/main" val="20004"/>
                    </a:ext>
                  </a:extLst>
                </a:gridCol>
              </a:tblGrid>
              <a:tr h="1143001">
                <a:tc gridSpan="5">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CA" dirty="0"/>
                    </a:p>
                    <a:p>
                      <a:endParaRPr lang="en-CA" dirty="0"/>
                    </a:p>
                    <a:p>
                      <a:endParaRPr lang="en-CA" dirty="0"/>
                    </a:p>
                    <a:p>
                      <a:endParaRPr lang="en-CA" dirty="0"/>
                    </a:p>
                    <a:p>
                      <a:endParaRPr lang="en-CA" dirty="0"/>
                    </a:p>
                    <a:p>
                      <a:endParaRPr lang="en-CA" dirty="0"/>
                    </a:p>
                  </a:txBody>
                  <a:tcPr/>
                </a:tc>
                <a:tc hMerge="1">
                  <a:txBody>
                    <a:bodyPr/>
                    <a:lstStyle/>
                    <a:p>
                      <a:endParaRPr lang="en-CA" dirty="0"/>
                    </a:p>
                  </a:txBody>
                  <a:tcPr/>
                </a:tc>
                <a:tc hMerge="1">
                  <a:txBody>
                    <a:bodyPr/>
                    <a:lstStyle/>
                    <a:p>
                      <a:endParaRPr lang="en-CA"/>
                    </a:p>
                  </a:txBody>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CA" dirty="0"/>
                    </a:p>
                  </a:txBody>
                  <a:tcPr/>
                </a:tc>
                <a:tc hMerge="1">
                  <a:txBody>
                    <a:bodyPr/>
                    <a:lstStyle/>
                    <a:p>
                      <a:endParaRPr lang="en-CA" dirty="0"/>
                    </a:p>
                  </a:txBody>
                  <a:tcPr/>
                </a:tc>
                <a:extLst>
                  <a:ext uri="{0D108BD9-81ED-4DB2-BD59-A6C34878D82A}">
                    <a16:rowId xmlns:a16="http://schemas.microsoft.com/office/drawing/2014/main" val="10000"/>
                  </a:ext>
                </a:extLst>
              </a:tr>
              <a:tr h="1152293">
                <a:tc>
                  <a:txBody>
                    <a:bodyPr/>
                    <a:lstStyle/>
                    <a:p>
                      <a:endParaRPr lang="en-CA" dirty="0"/>
                    </a:p>
                  </a:txBody>
                  <a:tcPr/>
                </a:tc>
                <a:tc gridSpan="2">
                  <a:txBody>
                    <a:bodyPr/>
                    <a:lstStyle/>
                    <a:p>
                      <a:r>
                        <a:rPr lang="en-CA" dirty="0"/>
                        <a:t>Divine Judgments:</a:t>
                      </a:r>
                    </a:p>
                    <a:p>
                      <a:r>
                        <a:rPr lang="en-CA" dirty="0"/>
                        <a:t>7 Seals, </a:t>
                      </a:r>
                    </a:p>
                    <a:p>
                      <a:pPr algn="ctr"/>
                      <a:r>
                        <a:rPr lang="en-CA" dirty="0"/>
                        <a:t>7 Trumpets, </a:t>
                      </a:r>
                    </a:p>
                    <a:p>
                      <a:pPr algn="r"/>
                      <a:r>
                        <a:rPr lang="en-CA" dirty="0"/>
                        <a:t>7 Bowls</a:t>
                      </a:r>
                    </a:p>
                  </a:txBody>
                  <a:tcPr/>
                </a:tc>
                <a:tc hMerge="1">
                  <a:txBody>
                    <a:bodyPr/>
                    <a:lstStyle/>
                    <a:p>
                      <a:endParaRPr lang="en-CA"/>
                    </a:p>
                  </a:txBody>
                  <a:tcPr/>
                </a:tc>
                <a:tc>
                  <a:txBody>
                    <a:bodyPr/>
                    <a:lstStyle/>
                    <a:p>
                      <a:r>
                        <a:rPr lang="en-CA" dirty="0"/>
                        <a:t>Israel’s restoration</a:t>
                      </a:r>
                    </a:p>
                  </a:txBody>
                  <a:tcPr/>
                </a:tc>
                <a:tc rowSpan="3">
                  <a:txBody>
                    <a:bodyPr/>
                    <a:lstStyle/>
                    <a:p>
                      <a:r>
                        <a:rPr lang="en-CA" dirty="0"/>
                        <a:t>New Heaven</a:t>
                      </a:r>
                      <a:r>
                        <a:rPr lang="en-CA" baseline="0" dirty="0"/>
                        <a:t> </a:t>
                      </a:r>
                    </a:p>
                    <a:p>
                      <a:r>
                        <a:rPr lang="en-CA" baseline="0" dirty="0"/>
                        <a:t>and </a:t>
                      </a:r>
                    </a:p>
                    <a:p>
                      <a:r>
                        <a:rPr lang="en-CA" baseline="0" dirty="0"/>
                        <a:t>New Earth </a:t>
                      </a:r>
                      <a:endParaRPr lang="en-CA" dirty="0"/>
                    </a:p>
                  </a:txBody>
                  <a:tcPr/>
                </a:tc>
                <a:extLst>
                  <a:ext uri="{0D108BD9-81ED-4DB2-BD59-A6C34878D82A}">
                    <a16:rowId xmlns:a16="http://schemas.microsoft.com/office/drawing/2014/main" val="10001"/>
                  </a:ext>
                </a:extLst>
              </a:tr>
              <a:tr h="806605">
                <a:tc rowSpan="2">
                  <a:txBody>
                    <a:bodyPr/>
                    <a:lstStyle/>
                    <a:p>
                      <a:r>
                        <a:rPr lang="en-CA" dirty="0"/>
                        <a:t>Gospel preached to the nations</a:t>
                      </a:r>
                    </a:p>
                  </a:txBody>
                  <a:tcPr/>
                </a:tc>
                <a:tc gridSpan="2">
                  <a:txBody>
                    <a:bodyPr/>
                    <a:lstStyle/>
                    <a:p>
                      <a:pPr algn="ctr"/>
                      <a:r>
                        <a:rPr lang="en-CA" dirty="0"/>
                        <a:t>Abomination of Desolation</a:t>
                      </a:r>
                    </a:p>
                    <a:p>
                      <a:pPr algn="ctr"/>
                      <a:endParaRPr lang="en-CA" dirty="0"/>
                    </a:p>
                  </a:txBody>
                  <a:tcPr/>
                </a:tc>
                <a:tc hMerge="1">
                  <a:txBody>
                    <a:bodyPr/>
                    <a:lstStyle/>
                    <a:p>
                      <a:endParaRPr lang="en-CA"/>
                    </a:p>
                  </a:txBody>
                  <a:tcPr/>
                </a:tc>
                <a:tc rowSpan="2">
                  <a:txBody>
                    <a:bodyPr/>
                    <a:lstStyle/>
                    <a:p>
                      <a:pPr algn="ctr"/>
                      <a:r>
                        <a:rPr lang="en-CA" dirty="0"/>
                        <a:t>Christ</a:t>
                      </a:r>
                      <a:r>
                        <a:rPr lang="en-CA" baseline="0" dirty="0"/>
                        <a:t> reigns on earth</a:t>
                      </a:r>
                      <a:endParaRPr lang="en-CA" dirty="0"/>
                    </a:p>
                  </a:txBody>
                  <a:tcPr/>
                </a:tc>
                <a:tc vMerge="1">
                  <a:txBody>
                    <a:bodyPr/>
                    <a:lstStyle/>
                    <a:p>
                      <a:endParaRPr lang="en-CA" dirty="0"/>
                    </a:p>
                  </a:txBody>
                  <a:tcPr/>
                </a:tc>
                <a:extLst>
                  <a:ext uri="{0D108BD9-81ED-4DB2-BD59-A6C34878D82A}">
                    <a16:rowId xmlns:a16="http://schemas.microsoft.com/office/drawing/2014/main" val="10002"/>
                  </a:ext>
                </a:extLst>
              </a:tr>
              <a:tr h="806605">
                <a:tc vMerge="1">
                  <a:txBody>
                    <a:bodyPr/>
                    <a:lstStyle/>
                    <a:p>
                      <a:endParaRPr lang="en-CA"/>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CA" dirty="0"/>
                        <a:t>3</a:t>
                      </a:r>
                      <a:r>
                        <a:rPr lang="en-CA" baseline="0" dirty="0"/>
                        <a:t> ½ years</a:t>
                      </a:r>
                      <a:endParaRPr lang="en-CA" dirty="0"/>
                    </a:p>
                  </a:txBody>
                  <a:tcPr/>
                </a:tc>
                <a:tc>
                  <a:txBody>
                    <a:bodyPr/>
                    <a:lstStyle/>
                    <a:p>
                      <a:pPr algn="ctr"/>
                      <a:r>
                        <a:rPr lang="en-CA" dirty="0"/>
                        <a:t>3 ½ years</a:t>
                      </a:r>
                      <a:r>
                        <a:rPr lang="en-CA" baseline="0" dirty="0"/>
                        <a:t> </a:t>
                      </a:r>
                      <a:endParaRPr lang="en-CA" sz="1400" dirty="0"/>
                    </a:p>
                  </a:txBody>
                  <a:tcPr/>
                </a:tc>
                <a:tc vMerge="1">
                  <a:txBody>
                    <a:bodyPr/>
                    <a:lstStyle/>
                    <a:p>
                      <a:endParaRPr lang="en-CA"/>
                    </a:p>
                  </a:txBody>
                  <a:tcPr/>
                </a:tc>
                <a:tc vMerge="1">
                  <a:txBody>
                    <a:bodyPr/>
                    <a:lstStyle/>
                    <a:p>
                      <a:endParaRPr lang="en-CA"/>
                    </a:p>
                  </a:txBody>
                  <a:tcPr/>
                </a:tc>
                <a:extLst>
                  <a:ext uri="{0D108BD9-81ED-4DB2-BD59-A6C34878D82A}">
                    <a16:rowId xmlns:a16="http://schemas.microsoft.com/office/drawing/2014/main" val="10003"/>
                  </a:ext>
                </a:extLst>
              </a:tr>
              <a:tr h="1152293">
                <a:tc>
                  <a:txBody>
                    <a:bodyPr/>
                    <a:lstStyle/>
                    <a:p>
                      <a:r>
                        <a:rPr lang="en-CA" dirty="0"/>
                        <a:t>Church age, from Pentecost</a:t>
                      </a:r>
                      <a:r>
                        <a:rPr lang="en-CA" baseline="0" dirty="0"/>
                        <a:t> to the Rapture</a:t>
                      </a:r>
                      <a:endParaRPr lang="en-CA" dirty="0"/>
                    </a:p>
                  </a:txBody>
                  <a:tcPr/>
                </a:tc>
                <a:tc gridSpan="2">
                  <a:txBody>
                    <a:bodyPr/>
                    <a:lstStyle/>
                    <a:p>
                      <a:pPr algn="ctr"/>
                      <a:r>
                        <a:rPr lang="en-CA" dirty="0"/>
                        <a:t>Seven-year</a:t>
                      </a:r>
                      <a:r>
                        <a:rPr lang="en-CA" baseline="0" dirty="0"/>
                        <a:t> tribulation </a:t>
                      </a:r>
                      <a:endParaRPr lang="en-CA" dirty="0"/>
                    </a:p>
                  </a:txBody>
                  <a:tcPr/>
                </a:tc>
                <a:tc hMerge="1">
                  <a:txBody>
                    <a:bodyPr/>
                    <a:lstStyle/>
                    <a:p>
                      <a:endParaRPr lang="en-CA"/>
                    </a:p>
                  </a:txBody>
                  <a:tcPr/>
                </a:tc>
                <a:tc>
                  <a:txBody>
                    <a:bodyPr/>
                    <a:lstStyle/>
                    <a:p>
                      <a:r>
                        <a:rPr lang="en-CA" dirty="0"/>
                        <a:t>Millennial</a:t>
                      </a:r>
                      <a:r>
                        <a:rPr lang="en-CA" baseline="0" dirty="0"/>
                        <a:t> Kingdom </a:t>
                      </a:r>
                      <a:endParaRPr lang="en-CA" dirty="0"/>
                    </a:p>
                  </a:txBody>
                  <a:tcPr/>
                </a:tc>
                <a:tc>
                  <a:txBody>
                    <a:bodyPr/>
                    <a:lstStyle/>
                    <a:p>
                      <a:r>
                        <a:rPr lang="en-CA" dirty="0"/>
                        <a:t>Eternity </a:t>
                      </a:r>
                    </a:p>
                  </a:txBody>
                  <a:tcPr/>
                </a:tc>
                <a:extLst>
                  <a:ext uri="{0D108BD9-81ED-4DB2-BD59-A6C34878D82A}">
                    <a16:rowId xmlns:a16="http://schemas.microsoft.com/office/drawing/2014/main" val="10004"/>
                  </a:ext>
                </a:extLst>
              </a:tr>
            </a:tbl>
          </a:graphicData>
        </a:graphic>
      </p:graphicFrame>
      <p:sp>
        <p:nvSpPr>
          <p:cNvPr id="9" name="Down Arrow 8">
            <a:extLst>
              <a:ext uri="{FF2B5EF4-FFF2-40B4-BE49-F238E27FC236}">
                <a16:creationId xmlns:a16="http://schemas.microsoft.com/office/drawing/2014/main" id="{29F7358A-F370-B550-ACE4-2CC6FC41C9AB}"/>
              </a:ext>
            </a:extLst>
          </p:cNvPr>
          <p:cNvSpPr/>
          <p:nvPr/>
        </p:nvSpPr>
        <p:spPr>
          <a:xfrm>
            <a:off x="3380076" y="4201391"/>
            <a:ext cx="95250" cy="533400"/>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5" name="TextBox 14">
            <a:extLst>
              <a:ext uri="{FF2B5EF4-FFF2-40B4-BE49-F238E27FC236}">
                <a16:creationId xmlns:a16="http://schemas.microsoft.com/office/drawing/2014/main" id="{6A0BF49F-C613-B450-870E-946324770FF0}"/>
              </a:ext>
            </a:extLst>
          </p:cNvPr>
          <p:cNvSpPr txBox="1"/>
          <p:nvPr/>
        </p:nvSpPr>
        <p:spPr>
          <a:xfrm>
            <a:off x="1378527" y="728007"/>
            <a:ext cx="1507548" cy="707886"/>
          </a:xfrm>
          <a:prstGeom prst="rect">
            <a:avLst/>
          </a:prstGeom>
          <a:noFill/>
        </p:spPr>
        <p:txBody>
          <a:bodyPr wrap="square" rtlCol="0">
            <a:spAutoFit/>
          </a:bodyPr>
          <a:lstStyle/>
          <a:p>
            <a:pPr algn="ctr"/>
            <a:r>
              <a:rPr lang="en-CA" sz="2000" dirty="0">
                <a:solidFill>
                  <a:schemeClr val="bg1"/>
                </a:solidFill>
              </a:rPr>
              <a:t>Rapture </a:t>
            </a:r>
          </a:p>
          <a:p>
            <a:pPr algn="ctr"/>
            <a:r>
              <a:rPr lang="en-CA" sz="2000" dirty="0">
                <a:solidFill>
                  <a:schemeClr val="bg1"/>
                </a:solidFill>
              </a:rPr>
              <a:t>of Believers</a:t>
            </a:r>
          </a:p>
        </p:txBody>
      </p:sp>
      <p:sp>
        <p:nvSpPr>
          <p:cNvPr id="16" name="TextBox 15">
            <a:extLst>
              <a:ext uri="{FF2B5EF4-FFF2-40B4-BE49-F238E27FC236}">
                <a16:creationId xmlns:a16="http://schemas.microsoft.com/office/drawing/2014/main" id="{37F51CF5-D6A9-F611-7576-7F89318147FF}"/>
              </a:ext>
            </a:extLst>
          </p:cNvPr>
          <p:cNvSpPr txBox="1"/>
          <p:nvPr/>
        </p:nvSpPr>
        <p:spPr>
          <a:xfrm>
            <a:off x="2657475" y="892442"/>
            <a:ext cx="1540452" cy="1015663"/>
          </a:xfrm>
          <a:prstGeom prst="rect">
            <a:avLst/>
          </a:prstGeom>
          <a:noFill/>
        </p:spPr>
        <p:txBody>
          <a:bodyPr wrap="square" rtlCol="0">
            <a:spAutoFit/>
          </a:bodyPr>
          <a:lstStyle/>
          <a:p>
            <a:pPr algn="ctr"/>
            <a:r>
              <a:rPr lang="en-CA" sz="2000" dirty="0">
                <a:solidFill>
                  <a:schemeClr val="bg1"/>
                </a:solidFill>
              </a:rPr>
              <a:t>Judgment </a:t>
            </a:r>
          </a:p>
          <a:p>
            <a:pPr algn="ctr"/>
            <a:r>
              <a:rPr lang="en-CA" sz="2000" dirty="0">
                <a:solidFill>
                  <a:schemeClr val="bg1"/>
                </a:solidFill>
              </a:rPr>
              <a:t>Seat of Christ</a:t>
            </a:r>
          </a:p>
        </p:txBody>
      </p:sp>
      <p:sp>
        <p:nvSpPr>
          <p:cNvPr id="17" name="TextBox 16">
            <a:extLst>
              <a:ext uri="{FF2B5EF4-FFF2-40B4-BE49-F238E27FC236}">
                <a16:creationId xmlns:a16="http://schemas.microsoft.com/office/drawing/2014/main" id="{1E2C208E-7A3E-6412-A31B-3B32C90E8E00}"/>
              </a:ext>
            </a:extLst>
          </p:cNvPr>
          <p:cNvSpPr txBox="1"/>
          <p:nvPr/>
        </p:nvSpPr>
        <p:spPr>
          <a:xfrm>
            <a:off x="4057511" y="771407"/>
            <a:ext cx="1181100" cy="1015663"/>
          </a:xfrm>
          <a:prstGeom prst="rect">
            <a:avLst/>
          </a:prstGeom>
          <a:noFill/>
        </p:spPr>
        <p:txBody>
          <a:bodyPr wrap="square" rtlCol="0">
            <a:spAutoFit/>
          </a:bodyPr>
          <a:lstStyle/>
          <a:p>
            <a:pPr algn="ctr"/>
            <a:r>
              <a:rPr lang="en-CA" sz="2000" dirty="0">
                <a:solidFill>
                  <a:schemeClr val="bg1"/>
                </a:solidFill>
              </a:rPr>
              <a:t>Second Coming of Christ</a:t>
            </a:r>
          </a:p>
        </p:txBody>
      </p:sp>
      <p:sp>
        <p:nvSpPr>
          <p:cNvPr id="18" name="TextBox 17">
            <a:extLst>
              <a:ext uri="{FF2B5EF4-FFF2-40B4-BE49-F238E27FC236}">
                <a16:creationId xmlns:a16="http://schemas.microsoft.com/office/drawing/2014/main" id="{7B579732-8352-2E5A-1CC2-A748E2A6FD2C}"/>
              </a:ext>
            </a:extLst>
          </p:cNvPr>
          <p:cNvSpPr txBox="1"/>
          <p:nvPr/>
        </p:nvSpPr>
        <p:spPr>
          <a:xfrm>
            <a:off x="5943600" y="728007"/>
            <a:ext cx="1600200" cy="1015663"/>
          </a:xfrm>
          <a:prstGeom prst="rect">
            <a:avLst/>
          </a:prstGeom>
          <a:noFill/>
        </p:spPr>
        <p:txBody>
          <a:bodyPr wrap="square" rtlCol="0">
            <a:spAutoFit/>
          </a:bodyPr>
          <a:lstStyle/>
          <a:p>
            <a:pPr algn="ctr"/>
            <a:r>
              <a:rPr lang="en-CA" sz="2000" dirty="0">
                <a:solidFill>
                  <a:schemeClr val="bg1"/>
                </a:solidFill>
              </a:rPr>
              <a:t>Great White Throne </a:t>
            </a:r>
          </a:p>
          <a:p>
            <a:pPr algn="ctr"/>
            <a:r>
              <a:rPr lang="en-CA" sz="2000" dirty="0">
                <a:solidFill>
                  <a:schemeClr val="bg1"/>
                </a:solidFill>
              </a:rPr>
              <a:t>Judgment </a:t>
            </a:r>
          </a:p>
        </p:txBody>
      </p:sp>
      <p:sp>
        <p:nvSpPr>
          <p:cNvPr id="27" name="Down Arrow 26">
            <a:extLst>
              <a:ext uri="{FF2B5EF4-FFF2-40B4-BE49-F238E27FC236}">
                <a16:creationId xmlns:a16="http://schemas.microsoft.com/office/drawing/2014/main" id="{D7DCD84D-4C91-F0C9-DF98-A46380EEE7A1}"/>
              </a:ext>
            </a:extLst>
          </p:cNvPr>
          <p:cNvSpPr/>
          <p:nvPr/>
        </p:nvSpPr>
        <p:spPr>
          <a:xfrm>
            <a:off x="4405745" y="1787070"/>
            <a:ext cx="484632" cy="672881"/>
          </a:xfrm>
          <a:prstGeom prst="down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8" name="Down Arrow 27">
            <a:extLst>
              <a:ext uri="{FF2B5EF4-FFF2-40B4-BE49-F238E27FC236}">
                <a16:creationId xmlns:a16="http://schemas.microsoft.com/office/drawing/2014/main" id="{C94361B2-3D3D-96CD-2E18-59D37A9E70F7}"/>
              </a:ext>
            </a:extLst>
          </p:cNvPr>
          <p:cNvSpPr/>
          <p:nvPr/>
        </p:nvSpPr>
        <p:spPr>
          <a:xfrm flipV="1">
            <a:off x="2023179" y="1414532"/>
            <a:ext cx="484632" cy="987145"/>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9" name="U-Turn Arrow 28">
            <a:extLst>
              <a:ext uri="{FF2B5EF4-FFF2-40B4-BE49-F238E27FC236}">
                <a16:creationId xmlns:a16="http://schemas.microsoft.com/office/drawing/2014/main" id="{1780502C-CD38-AC6D-2F79-8D9DDCF75CF6}"/>
              </a:ext>
            </a:extLst>
          </p:cNvPr>
          <p:cNvSpPr/>
          <p:nvPr/>
        </p:nvSpPr>
        <p:spPr>
          <a:xfrm flipV="1">
            <a:off x="1378527" y="1482502"/>
            <a:ext cx="886968" cy="853828"/>
          </a:xfrm>
          <a:prstGeom prst="utur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30" name="Down Arrow 29">
            <a:extLst>
              <a:ext uri="{FF2B5EF4-FFF2-40B4-BE49-F238E27FC236}">
                <a16:creationId xmlns:a16="http://schemas.microsoft.com/office/drawing/2014/main" id="{CD849EC5-80AE-2C02-B6D0-23AC4F5245A2}"/>
              </a:ext>
            </a:extLst>
          </p:cNvPr>
          <p:cNvSpPr/>
          <p:nvPr/>
        </p:nvSpPr>
        <p:spPr>
          <a:xfrm flipV="1">
            <a:off x="6501384" y="1694737"/>
            <a:ext cx="484632" cy="637177"/>
          </a:xfrm>
          <a:prstGeom prst="downArrow">
            <a:avLst>
              <a:gd name="adj1" fmla="val 61435"/>
              <a:gd name="adj2" fmla="val 5000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24258011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Temple desecrated</a:t>
            </a:r>
          </a:p>
        </p:txBody>
      </p:sp>
      <p:sp>
        <p:nvSpPr>
          <p:cNvPr id="3" name="Content Placeholder 2"/>
          <p:cNvSpPr>
            <a:spLocks noGrp="1"/>
          </p:cNvSpPr>
          <p:nvPr>
            <p:ph idx="1"/>
          </p:nvPr>
        </p:nvSpPr>
        <p:spPr/>
        <p:txBody>
          <a:bodyPr>
            <a:normAutofit lnSpcReduction="10000"/>
          </a:bodyPr>
          <a:lstStyle/>
          <a:p>
            <a:r>
              <a:rPr lang="en-CA" dirty="0"/>
              <a:t>Matthew 24:15,</a:t>
            </a:r>
          </a:p>
          <a:p>
            <a:pPr marL="0" indent="0">
              <a:buNone/>
            </a:pPr>
            <a:r>
              <a:rPr lang="en-CA" sz="2400" i="1" dirty="0"/>
              <a:t>So when you see the abomination of desolation spoken of by the prophet Daniel, standing in the holy place (let the reader understand),</a:t>
            </a:r>
          </a:p>
          <a:p>
            <a:r>
              <a:rPr lang="en-CA" dirty="0"/>
              <a:t>2 Thessalonians 2:3-4, </a:t>
            </a:r>
          </a:p>
          <a:p>
            <a:pPr marL="0" indent="0">
              <a:buNone/>
            </a:pPr>
            <a:r>
              <a:rPr lang="en-CA" sz="2400" i="1" dirty="0"/>
              <a:t>Let no one deceive you in any way. For that day will not come, unless the rebellion comes first, and the man of lawlessness is revealed, the son of destruction,4 who opposes and exalts himself against every so-called god or object of worship, so that he takes his seat in the temple of God, proclaiming himself to be God.</a:t>
            </a:r>
          </a:p>
        </p:txBody>
      </p:sp>
    </p:spTree>
    <p:extLst>
      <p:ext uri="{BB962C8B-B14F-4D97-AF65-F5344CB8AC3E}">
        <p14:creationId xmlns:p14="http://schemas.microsoft.com/office/powerpoint/2010/main" val="14729401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088C5F-4A2F-A111-DBB0-E8DEA0EAF638}"/>
              </a:ext>
            </a:extLst>
          </p:cNvPr>
          <p:cNvSpPr>
            <a:spLocks noGrp="1"/>
          </p:cNvSpPr>
          <p:nvPr>
            <p:ph type="title"/>
          </p:nvPr>
        </p:nvSpPr>
        <p:spPr/>
        <p:txBody>
          <a:bodyPr/>
          <a:lstStyle/>
          <a:p>
            <a:r>
              <a:rPr lang="en-CA" dirty="0"/>
              <a:t>7 year tribulation = 2 X 3.5 </a:t>
            </a:r>
          </a:p>
        </p:txBody>
      </p:sp>
      <p:sp>
        <p:nvSpPr>
          <p:cNvPr id="3" name="Content Placeholder 2">
            <a:extLst>
              <a:ext uri="{FF2B5EF4-FFF2-40B4-BE49-F238E27FC236}">
                <a16:creationId xmlns:a16="http://schemas.microsoft.com/office/drawing/2014/main" id="{1509D396-27BD-283B-E906-53B153F90499}"/>
              </a:ext>
            </a:extLst>
          </p:cNvPr>
          <p:cNvSpPr>
            <a:spLocks noGrp="1"/>
          </p:cNvSpPr>
          <p:nvPr>
            <p:ph idx="1"/>
          </p:nvPr>
        </p:nvSpPr>
        <p:spPr/>
        <p:txBody>
          <a:bodyPr>
            <a:normAutofit fontScale="70000" lnSpcReduction="20000"/>
          </a:bodyPr>
          <a:lstStyle/>
          <a:p>
            <a:pPr>
              <a:lnSpc>
                <a:spcPct val="115000"/>
              </a:lnSpc>
              <a:spcBef>
                <a:spcPts val="1000"/>
              </a:spcBef>
            </a:pPr>
            <a:r>
              <a:rPr lang="en-CA" dirty="0"/>
              <a:t>Daniel 9, Seventy weeks, 42 months, 1,260 days,  </a:t>
            </a:r>
          </a:p>
          <a:p>
            <a:pPr>
              <a:lnSpc>
                <a:spcPct val="115000"/>
              </a:lnSpc>
              <a:spcAft>
                <a:spcPts val="1000"/>
              </a:spcAft>
            </a:pPr>
            <a:r>
              <a:rPr lang="en-CA" dirty="0"/>
              <a:t>Revelation 11:2: “…and they will tread the holy city underfoot for 42 months.”</a:t>
            </a:r>
          </a:p>
          <a:p>
            <a:pPr>
              <a:lnSpc>
                <a:spcPct val="115000"/>
              </a:lnSpc>
              <a:spcAft>
                <a:spcPts val="1000"/>
              </a:spcAft>
            </a:pPr>
            <a:r>
              <a:rPr lang="en-CA" dirty="0"/>
              <a:t>Revelation 11:3: “…and they will prophesy one thousand two hundred and sixty days,…” </a:t>
            </a:r>
          </a:p>
          <a:p>
            <a:pPr>
              <a:lnSpc>
                <a:spcPct val="115000"/>
              </a:lnSpc>
              <a:spcAft>
                <a:spcPts val="1000"/>
              </a:spcAft>
            </a:pPr>
            <a:r>
              <a:rPr lang="en-CA" dirty="0"/>
              <a:t>Revelation 12:6: “…that they should feed her there one thousand two hundred and sixty days.” </a:t>
            </a:r>
          </a:p>
          <a:p>
            <a:pPr>
              <a:lnSpc>
                <a:spcPct val="115000"/>
              </a:lnSpc>
              <a:spcAft>
                <a:spcPts val="1000"/>
              </a:spcAft>
            </a:pPr>
            <a:r>
              <a:rPr lang="en-CA" dirty="0"/>
              <a:t>Revelation 12:14: “…she is nourished for a time and times and half a time.” </a:t>
            </a:r>
          </a:p>
          <a:p>
            <a:pPr>
              <a:lnSpc>
                <a:spcPct val="115000"/>
              </a:lnSpc>
              <a:spcAft>
                <a:spcPts val="1000"/>
              </a:spcAft>
            </a:pPr>
            <a:r>
              <a:rPr lang="en-CA" dirty="0"/>
              <a:t>Revelation 13:5: “…he was given authority to continue for 42 months.” </a:t>
            </a:r>
          </a:p>
        </p:txBody>
      </p:sp>
    </p:spTree>
    <p:extLst>
      <p:ext uri="{BB962C8B-B14F-4D97-AF65-F5344CB8AC3E}">
        <p14:creationId xmlns:p14="http://schemas.microsoft.com/office/powerpoint/2010/main" val="18241495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p:cNvGraphicFramePr>
          <p:nvPr/>
        </p:nvGraphicFramePr>
        <p:xfrm>
          <a:off x="533400" y="685800"/>
          <a:ext cx="8229600" cy="5799378"/>
        </p:xfrm>
        <a:graphic>
          <a:graphicData uri="http://schemas.openxmlformats.org/drawingml/2006/table">
            <a:tbl>
              <a:tblPr firstRow="1" bandRow="1">
                <a:tableStyleId>{5C22544A-7EE6-4342-B048-85BDC9FD1C3A}</a:tableStyleId>
              </a:tblPr>
              <a:tblGrid>
                <a:gridCol w="1676400">
                  <a:extLst>
                    <a:ext uri="{9D8B030D-6E8A-4147-A177-3AD203B41FA5}">
                      <a16:colId xmlns:a16="http://schemas.microsoft.com/office/drawing/2014/main" val="20000"/>
                    </a:ext>
                  </a:extLst>
                </a:gridCol>
                <a:gridCol w="1219200">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gridCol w="2057400">
                  <a:extLst>
                    <a:ext uri="{9D8B030D-6E8A-4147-A177-3AD203B41FA5}">
                      <a16:colId xmlns:a16="http://schemas.microsoft.com/office/drawing/2014/main" val="20004"/>
                    </a:ext>
                  </a:extLst>
                </a:gridCol>
              </a:tblGrid>
              <a:tr h="1143001">
                <a:tc gridSpan="5">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CA" dirty="0"/>
                    </a:p>
                    <a:p>
                      <a:endParaRPr lang="en-CA" dirty="0"/>
                    </a:p>
                    <a:p>
                      <a:endParaRPr lang="en-CA" dirty="0"/>
                    </a:p>
                    <a:p>
                      <a:endParaRPr lang="en-CA" dirty="0"/>
                    </a:p>
                    <a:p>
                      <a:endParaRPr lang="en-CA" dirty="0"/>
                    </a:p>
                    <a:p>
                      <a:endParaRPr lang="en-CA" dirty="0"/>
                    </a:p>
                  </a:txBody>
                  <a:tcPr/>
                </a:tc>
                <a:tc hMerge="1">
                  <a:txBody>
                    <a:bodyPr/>
                    <a:lstStyle/>
                    <a:p>
                      <a:endParaRPr lang="en-CA" dirty="0"/>
                    </a:p>
                  </a:txBody>
                  <a:tcPr/>
                </a:tc>
                <a:tc hMerge="1">
                  <a:txBody>
                    <a:bodyPr/>
                    <a:lstStyle/>
                    <a:p>
                      <a:endParaRPr lang="en-CA"/>
                    </a:p>
                  </a:txBody>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CA" dirty="0"/>
                    </a:p>
                  </a:txBody>
                  <a:tcPr/>
                </a:tc>
                <a:tc hMerge="1">
                  <a:txBody>
                    <a:bodyPr/>
                    <a:lstStyle/>
                    <a:p>
                      <a:endParaRPr lang="en-CA" dirty="0"/>
                    </a:p>
                  </a:txBody>
                  <a:tcPr/>
                </a:tc>
                <a:extLst>
                  <a:ext uri="{0D108BD9-81ED-4DB2-BD59-A6C34878D82A}">
                    <a16:rowId xmlns:a16="http://schemas.microsoft.com/office/drawing/2014/main" val="10000"/>
                  </a:ext>
                </a:extLst>
              </a:tr>
              <a:tr h="1152293">
                <a:tc>
                  <a:txBody>
                    <a:bodyPr/>
                    <a:lstStyle/>
                    <a:p>
                      <a:endParaRPr lang="en-CA" dirty="0"/>
                    </a:p>
                  </a:txBody>
                  <a:tcPr/>
                </a:tc>
                <a:tc gridSpan="2">
                  <a:txBody>
                    <a:bodyPr/>
                    <a:lstStyle/>
                    <a:p>
                      <a:r>
                        <a:rPr lang="en-CA" dirty="0"/>
                        <a:t>Divine Judgments:</a:t>
                      </a:r>
                    </a:p>
                    <a:p>
                      <a:r>
                        <a:rPr lang="en-CA" dirty="0"/>
                        <a:t>7 Seals, </a:t>
                      </a:r>
                    </a:p>
                    <a:p>
                      <a:pPr algn="ctr"/>
                      <a:r>
                        <a:rPr lang="en-CA" dirty="0"/>
                        <a:t>7 Trumpets, </a:t>
                      </a:r>
                    </a:p>
                    <a:p>
                      <a:pPr algn="r"/>
                      <a:r>
                        <a:rPr lang="en-CA" dirty="0"/>
                        <a:t>7 Bowls</a:t>
                      </a:r>
                    </a:p>
                  </a:txBody>
                  <a:tcPr/>
                </a:tc>
                <a:tc hMerge="1">
                  <a:txBody>
                    <a:bodyPr/>
                    <a:lstStyle/>
                    <a:p>
                      <a:endParaRPr lang="en-CA"/>
                    </a:p>
                  </a:txBody>
                  <a:tcPr/>
                </a:tc>
                <a:tc>
                  <a:txBody>
                    <a:bodyPr/>
                    <a:lstStyle/>
                    <a:p>
                      <a:r>
                        <a:rPr lang="en-CA" dirty="0"/>
                        <a:t>Israel’s restoration</a:t>
                      </a:r>
                    </a:p>
                  </a:txBody>
                  <a:tcPr/>
                </a:tc>
                <a:tc rowSpan="3">
                  <a:txBody>
                    <a:bodyPr/>
                    <a:lstStyle/>
                    <a:p>
                      <a:r>
                        <a:rPr lang="en-CA" dirty="0"/>
                        <a:t>New Heaven</a:t>
                      </a:r>
                      <a:r>
                        <a:rPr lang="en-CA" baseline="0" dirty="0"/>
                        <a:t> </a:t>
                      </a:r>
                    </a:p>
                    <a:p>
                      <a:r>
                        <a:rPr lang="en-CA" baseline="0" dirty="0"/>
                        <a:t>and </a:t>
                      </a:r>
                    </a:p>
                    <a:p>
                      <a:r>
                        <a:rPr lang="en-CA" baseline="0" dirty="0"/>
                        <a:t>New Earth </a:t>
                      </a:r>
                      <a:endParaRPr lang="en-CA" dirty="0"/>
                    </a:p>
                  </a:txBody>
                  <a:tcPr/>
                </a:tc>
                <a:extLst>
                  <a:ext uri="{0D108BD9-81ED-4DB2-BD59-A6C34878D82A}">
                    <a16:rowId xmlns:a16="http://schemas.microsoft.com/office/drawing/2014/main" val="10001"/>
                  </a:ext>
                </a:extLst>
              </a:tr>
              <a:tr h="806605">
                <a:tc rowSpan="2">
                  <a:txBody>
                    <a:bodyPr/>
                    <a:lstStyle/>
                    <a:p>
                      <a:r>
                        <a:rPr lang="en-CA" dirty="0"/>
                        <a:t>Gospel preached to the nations</a:t>
                      </a:r>
                    </a:p>
                  </a:txBody>
                  <a:tcPr/>
                </a:tc>
                <a:tc gridSpan="2">
                  <a:txBody>
                    <a:bodyPr/>
                    <a:lstStyle/>
                    <a:p>
                      <a:pPr algn="ctr"/>
                      <a:r>
                        <a:rPr lang="en-CA" dirty="0"/>
                        <a:t>Abomination of Desolation</a:t>
                      </a:r>
                    </a:p>
                    <a:p>
                      <a:pPr algn="ctr"/>
                      <a:endParaRPr lang="en-CA" dirty="0"/>
                    </a:p>
                  </a:txBody>
                  <a:tcPr/>
                </a:tc>
                <a:tc hMerge="1">
                  <a:txBody>
                    <a:bodyPr/>
                    <a:lstStyle/>
                    <a:p>
                      <a:endParaRPr lang="en-CA"/>
                    </a:p>
                  </a:txBody>
                  <a:tcPr/>
                </a:tc>
                <a:tc rowSpan="2">
                  <a:txBody>
                    <a:bodyPr/>
                    <a:lstStyle/>
                    <a:p>
                      <a:pPr algn="ctr"/>
                      <a:r>
                        <a:rPr lang="en-CA" dirty="0"/>
                        <a:t>Christ</a:t>
                      </a:r>
                      <a:r>
                        <a:rPr lang="en-CA" baseline="0" dirty="0"/>
                        <a:t> reigns on earth</a:t>
                      </a:r>
                      <a:endParaRPr lang="en-CA" dirty="0"/>
                    </a:p>
                  </a:txBody>
                  <a:tcPr/>
                </a:tc>
                <a:tc vMerge="1">
                  <a:txBody>
                    <a:bodyPr/>
                    <a:lstStyle/>
                    <a:p>
                      <a:endParaRPr lang="en-CA" dirty="0"/>
                    </a:p>
                  </a:txBody>
                  <a:tcPr/>
                </a:tc>
                <a:extLst>
                  <a:ext uri="{0D108BD9-81ED-4DB2-BD59-A6C34878D82A}">
                    <a16:rowId xmlns:a16="http://schemas.microsoft.com/office/drawing/2014/main" val="10002"/>
                  </a:ext>
                </a:extLst>
              </a:tr>
              <a:tr h="806605">
                <a:tc vMerge="1">
                  <a:txBody>
                    <a:bodyPr/>
                    <a:lstStyle/>
                    <a:p>
                      <a:endParaRPr lang="en-CA"/>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CA" dirty="0"/>
                        <a:t>3</a:t>
                      </a:r>
                      <a:r>
                        <a:rPr lang="en-CA" baseline="0" dirty="0"/>
                        <a:t> ½ years</a:t>
                      </a:r>
                      <a:endParaRPr lang="en-CA" dirty="0"/>
                    </a:p>
                  </a:txBody>
                  <a:tcPr/>
                </a:tc>
                <a:tc>
                  <a:txBody>
                    <a:bodyPr/>
                    <a:lstStyle/>
                    <a:p>
                      <a:pPr algn="ctr"/>
                      <a:r>
                        <a:rPr lang="en-CA" dirty="0"/>
                        <a:t>3 ½ years</a:t>
                      </a:r>
                      <a:r>
                        <a:rPr lang="en-CA" baseline="0" dirty="0"/>
                        <a:t> </a:t>
                      </a:r>
                      <a:endParaRPr lang="en-CA" sz="1400" dirty="0"/>
                    </a:p>
                  </a:txBody>
                  <a:tcPr/>
                </a:tc>
                <a:tc vMerge="1">
                  <a:txBody>
                    <a:bodyPr/>
                    <a:lstStyle/>
                    <a:p>
                      <a:endParaRPr lang="en-CA"/>
                    </a:p>
                  </a:txBody>
                  <a:tcPr/>
                </a:tc>
                <a:tc vMerge="1">
                  <a:txBody>
                    <a:bodyPr/>
                    <a:lstStyle/>
                    <a:p>
                      <a:endParaRPr lang="en-CA"/>
                    </a:p>
                  </a:txBody>
                  <a:tcPr/>
                </a:tc>
                <a:extLst>
                  <a:ext uri="{0D108BD9-81ED-4DB2-BD59-A6C34878D82A}">
                    <a16:rowId xmlns:a16="http://schemas.microsoft.com/office/drawing/2014/main" val="10003"/>
                  </a:ext>
                </a:extLst>
              </a:tr>
              <a:tr h="1152293">
                <a:tc>
                  <a:txBody>
                    <a:bodyPr/>
                    <a:lstStyle/>
                    <a:p>
                      <a:r>
                        <a:rPr lang="en-CA" dirty="0"/>
                        <a:t>Church age, from Pentecost</a:t>
                      </a:r>
                      <a:r>
                        <a:rPr lang="en-CA" baseline="0" dirty="0"/>
                        <a:t> to the Rapture</a:t>
                      </a:r>
                      <a:endParaRPr lang="en-CA" dirty="0"/>
                    </a:p>
                  </a:txBody>
                  <a:tcPr/>
                </a:tc>
                <a:tc gridSpan="2">
                  <a:txBody>
                    <a:bodyPr/>
                    <a:lstStyle/>
                    <a:p>
                      <a:pPr algn="ctr"/>
                      <a:r>
                        <a:rPr lang="en-CA" dirty="0"/>
                        <a:t>Seven-year</a:t>
                      </a:r>
                      <a:r>
                        <a:rPr lang="en-CA" baseline="0" dirty="0"/>
                        <a:t> tribulation </a:t>
                      </a:r>
                      <a:endParaRPr lang="en-CA" dirty="0"/>
                    </a:p>
                  </a:txBody>
                  <a:tcPr/>
                </a:tc>
                <a:tc hMerge="1">
                  <a:txBody>
                    <a:bodyPr/>
                    <a:lstStyle/>
                    <a:p>
                      <a:endParaRPr lang="en-CA"/>
                    </a:p>
                  </a:txBody>
                  <a:tcPr/>
                </a:tc>
                <a:tc>
                  <a:txBody>
                    <a:bodyPr/>
                    <a:lstStyle/>
                    <a:p>
                      <a:r>
                        <a:rPr lang="en-CA" dirty="0"/>
                        <a:t>Millennial</a:t>
                      </a:r>
                      <a:r>
                        <a:rPr lang="en-CA" baseline="0" dirty="0"/>
                        <a:t> Kingdom </a:t>
                      </a:r>
                      <a:endParaRPr lang="en-CA" dirty="0"/>
                    </a:p>
                  </a:txBody>
                  <a:tcPr/>
                </a:tc>
                <a:tc>
                  <a:txBody>
                    <a:bodyPr/>
                    <a:lstStyle/>
                    <a:p>
                      <a:r>
                        <a:rPr lang="en-CA" dirty="0"/>
                        <a:t>Eternity </a:t>
                      </a:r>
                    </a:p>
                  </a:txBody>
                  <a:tcPr/>
                </a:tc>
                <a:extLst>
                  <a:ext uri="{0D108BD9-81ED-4DB2-BD59-A6C34878D82A}">
                    <a16:rowId xmlns:a16="http://schemas.microsoft.com/office/drawing/2014/main" val="10004"/>
                  </a:ext>
                </a:extLst>
              </a:tr>
            </a:tbl>
          </a:graphicData>
        </a:graphic>
      </p:graphicFrame>
      <p:sp>
        <p:nvSpPr>
          <p:cNvPr id="9" name="Down Arrow 8"/>
          <p:cNvSpPr/>
          <p:nvPr/>
        </p:nvSpPr>
        <p:spPr>
          <a:xfrm>
            <a:off x="3380076" y="4201391"/>
            <a:ext cx="95250" cy="533400"/>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5" name="TextBox 14"/>
          <p:cNvSpPr txBox="1"/>
          <p:nvPr/>
        </p:nvSpPr>
        <p:spPr>
          <a:xfrm>
            <a:off x="1378527" y="728007"/>
            <a:ext cx="1507548" cy="707886"/>
          </a:xfrm>
          <a:prstGeom prst="rect">
            <a:avLst/>
          </a:prstGeom>
          <a:noFill/>
        </p:spPr>
        <p:txBody>
          <a:bodyPr wrap="square" rtlCol="0">
            <a:spAutoFit/>
          </a:bodyPr>
          <a:lstStyle/>
          <a:p>
            <a:pPr algn="ctr"/>
            <a:r>
              <a:rPr lang="en-CA" sz="2000" dirty="0">
                <a:solidFill>
                  <a:schemeClr val="bg1"/>
                </a:solidFill>
              </a:rPr>
              <a:t>Rapture </a:t>
            </a:r>
          </a:p>
          <a:p>
            <a:pPr algn="ctr"/>
            <a:r>
              <a:rPr lang="en-CA" sz="2000" dirty="0">
                <a:solidFill>
                  <a:schemeClr val="bg1"/>
                </a:solidFill>
              </a:rPr>
              <a:t>of Believers</a:t>
            </a:r>
          </a:p>
        </p:txBody>
      </p:sp>
      <p:sp>
        <p:nvSpPr>
          <p:cNvPr id="16" name="TextBox 15"/>
          <p:cNvSpPr txBox="1"/>
          <p:nvPr/>
        </p:nvSpPr>
        <p:spPr>
          <a:xfrm>
            <a:off x="2657475" y="892442"/>
            <a:ext cx="1540452" cy="1015663"/>
          </a:xfrm>
          <a:prstGeom prst="rect">
            <a:avLst/>
          </a:prstGeom>
          <a:noFill/>
        </p:spPr>
        <p:txBody>
          <a:bodyPr wrap="square" rtlCol="0">
            <a:spAutoFit/>
          </a:bodyPr>
          <a:lstStyle/>
          <a:p>
            <a:pPr algn="ctr"/>
            <a:r>
              <a:rPr lang="en-CA" sz="2000" dirty="0">
                <a:solidFill>
                  <a:schemeClr val="bg1"/>
                </a:solidFill>
              </a:rPr>
              <a:t>Judgment </a:t>
            </a:r>
          </a:p>
          <a:p>
            <a:pPr algn="ctr"/>
            <a:r>
              <a:rPr lang="en-CA" sz="2000" dirty="0">
                <a:solidFill>
                  <a:schemeClr val="bg1"/>
                </a:solidFill>
              </a:rPr>
              <a:t>Seat of Christ</a:t>
            </a:r>
          </a:p>
        </p:txBody>
      </p:sp>
      <p:sp>
        <p:nvSpPr>
          <p:cNvPr id="17" name="TextBox 16"/>
          <p:cNvSpPr txBox="1"/>
          <p:nvPr/>
        </p:nvSpPr>
        <p:spPr>
          <a:xfrm>
            <a:off x="4057511" y="771407"/>
            <a:ext cx="1181100" cy="1015663"/>
          </a:xfrm>
          <a:prstGeom prst="rect">
            <a:avLst/>
          </a:prstGeom>
          <a:noFill/>
        </p:spPr>
        <p:txBody>
          <a:bodyPr wrap="square" rtlCol="0">
            <a:spAutoFit/>
          </a:bodyPr>
          <a:lstStyle/>
          <a:p>
            <a:pPr algn="ctr"/>
            <a:r>
              <a:rPr lang="en-CA" sz="2000" dirty="0">
                <a:solidFill>
                  <a:schemeClr val="bg1"/>
                </a:solidFill>
              </a:rPr>
              <a:t>Second Coming of Christ</a:t>
            </a:r>
          </a:p>
        </p:txBody>
      </p:sp>
      <p:sp>
        <p:nvSpPr>
          <p:cNvPr id="18" name="TextBox 17"/>
          <p:cNvSpPr txBox="1"/>
          <p:nvPr/>
        </p:nvSpPr>
        <p:spPr>
          <a:xfrm>
            <a:off x="5943600" y="728007"/>
            <a:ext cx="1600200" cy="1015663"/>
          </a:xfrm>
          <a:prstGeom prst="rect">
            <a:avLst/>
          </a:prstGeom>
          <a:noFill/>
        </p:spPr>
        <p:txBody>
          <a:bodyPr wrap="square" rtlCol="0">
            <a:spAutoFit/>
          </a:bodyPr>
          <a:lstStyle/>
          <a:p>
            <a:pPr algn="ctr"/>
            <a:r>
              <a:rPr lang="en-CA" sz="2000" dirty="0">
                <a:solidFill>
                  <a:schemeClr val="bg1"/>
                </a:solidFill>
              </a:rPr>
              <a:t>Great White Throne </a:t>
            </a:r>
          </a:p>
          <a:p>
            <a:pPr algn="ctr"/>
            <a:r>
              <a:rPr lang="en-CA" sz="2000" dirty="0">
                <a:solidFill>
                  <a:schemeClr val="bg1"/>
                </a:solidFill>
              </a:rPr>
              <a:t>Judgment </a:t>
            </a:r>
          </a:p>
        </p:txBody>
      </p:sp>
      <p:sp>
        <p:nvSpPr>
          <p:cNvPr id="27" name="Down Arrow 26"/>
          <p:cNvSpPr/>
          <p:nvPr/>
        </p:nvSpPr>
        <p:spPr>
          <a:xfrm>
            <a:off x="4405745" y="1787070"/>
            <a:ext cx="484632" cy="672881"/>
          </a:xfrm>
          <a:prstGeom prst="down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8" name="Down Arrow 27"/>
          <p:cNvSpPr/>
          <p:nvPr/>
        </p:nvSpPr>
        <p:spPr>
          <a:xfrm flipV="1">
            <a:off x="2023179" y="1414532"/>
            <a:ext cx="484632" cy="987145"/>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9" name="U-Turn Arrow 28"/>
          <p:cNvSpPr/>
          <p:nvPr/>
        </p:nvSpPr>
        <p:spPr>
          <a:xfrm flipV="1">
            <a:off x="1378527" y="1482502"/>
            <a:ext cx="886968" cy="853828"/>
          </a:xfrm>
          <a:prstGeom prst="utur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30" name="Down Arrow 29"/>
          <p:cNvSpPr/>
          <p:nvPr/>
        </p:nvSpPr>
        <p:spPr>
          <a:xfrm flipV="1">
            <a:off x="6501384" y="1694737"/>
            <a:ext cx="484632" cy="637177"/>
          </a:xfrm>
          <a:prstGeom prst="downArrow">
            <a:avLst>
              <a:gd name="adj1" fmla="val 61435"/>
              <a:gd name="adj2" fmla="val 5000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22694180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a:t>Tribulation Temple</a:t>
            </a:r>
          </a:p>
        </p:txBody>
      </p:sp>
      <p:sp>
        <p:nvSpPr>
          <p:cNvPr id="3" name="Content Placeholder 2"/>
          <p:cNvSpPr>
            <a:spLocks noGrp="1"/>
          </p:cNvSpPr>
          <p:nvPr>
            <p:ph idx="1"/>
          </p:nvPr>
        </p:nvSpPr>
        <p:spPr/>
        <p:txBody>
          <a:bodyPr>
            <a:normAutofit/>
          </a:bodyPr>
          <a:lstStyle/>
          <a:p>
            <a:r>
              <a:rPr lang="en-CA" dirty="0"/>
              <a:t>Temple</a:t>
            </a:r>
          </a:p>
          <a:p>
            <a:pPr lvl="1"/>
            <a:r>
              <a:rPr lang="en-CA" dirty="0"/>
              <a:t>Solomon’s Temple 960 BC</a:t>
            </a:r>
          </a:p>
          <a:p>
            <a:pPr lvl="1"/>
            <a:r>
              <a:rPr lang="en-CA" dirty="0"/>
              <a:t>2</a:t>
            </a:r>
            <a:r>
              <a:rPr lang="en-CA" baseline="30000" dirty="0"/>
              <a:t>nd</a:t>
            </a:r>
            <a:r>
              <a:rPr lang="en-CA" dirty="0"/>
              <a:t> Temple Zerubbabel 516 BC, enlarged by Herod</a:t>
            </a:r>
          </a:p>
          <a:p>
            <a:pPr lvl="1"/>
            <a:r>
              <a:rPr lang="en-CA" dirty="0"/>
              <a:t>3</a:t>
            </a:r>
            <a:r>
              <a:rPr lang="en-CA" baseline="30000" dirty="0"/>
              <a:t>rd</a:t>
            </a:r>
            <a:r>
              <a:rPr lang="en-CA" dirty="0"/>
              <a:t> Temple, during the tribulation, desecrated</a:t>
            </a:r>
          </a:p>
          <a:p>
            <a:pPr lvl="1"/>
            <a:r>
              <a:rPr lang="en-CA" dirty="0"/>
              <a:t>4</a:t>
            </a:r>
            <a:r>
              <a:rPr lang="en-CA" baseline="30000" dirty="0"/>
              <a:t>th</a:t>
            </a:r>
            <a:r>
              <a:rPr lang="en-CA" dirty="0"/>
              <a:t> Temple, Millennium </a:t>
            </a:r>
          </a:p>
          <a:p>
            <a:pPr marL="457200" lvl="1" indent="0">
              <a:buNone/>
            </a:pPr>
            <a:endParaRPr lang="en-CA" dirty="0"/>
          </a:p>
          <a:p>
            <a:r>
              <a:rPr lang="en-CA" dirty="0"/>
              <a:t>Isaiah 66:1-6, temple not sanctioned by God. </a:t>
            </a:r>
          </a:p>
          <a:p>
            <a:pPr marL="0" indent="0">
              <a:buNone/>
            </a:pPr>
            <a:endParaRPr lang="en-CA" dirty="0"/>
          </a:p>
        </p:txBody>
      </p:sp>
    </p:spTree>
    <p:extLst>
      <p:ext uri="{BB962C8B-B14F-4D97-AF65-F5344CB8AC3E}">
        <p14:creationId xmlns:p14="http://schemas.microsoft.com/office/powerpoint/2010/main" val="4067898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CA" dirty="0"/>
              <a:t>Two Witnesses</a:t>
            </a:r>
          </a:p>
        </p:txBody>
      </p:sp>
      <p:sp>
        <p:nvSpPr>
          <p:cNvPr id="8" name="Content Placeholder 7"/>
          <p:cNvSpPr>
            <a:spLocks noGrp="1"/>
          </p:cNvSpPr>
          <p:nvPr>
            <p:ph idx="1"/>
          </p:nvPr>
        </p:nvSpPr>
        <p:spPr/>
        <p:txBody>
          <a:bodyPr>
            <a:normAutofit lnSpcReduction="10000"/>
          </a:bodyPr>
          <a:lstStyle/>
          <a:p>
            <a:r>
              <a:rPr lang="en-CA" sz="4000" dirty="0"/>
              <a:t>Zechariah 4:2-6, 11-14</a:t>
            </a:r>
          </a:p>
          <a:p>
            <a:pPr lvl="1"/>
            <a:r>
              <a:rPr lang="en-CA" sz="3600" dirty="0"/>
              <a:t>2 olive trees, 2 lampstands with oil</a:t>
            </a:r>
          </a:p>
          <a:p>
            <a:r>
              <a:rPr lang="en-CA" sz="4000" dirty="0"/>
              <a:t>Acts 1:8, Matt 28:18-20</a:t>
            </a:r>
          </a:p>
          <a:p>
            <a:pPr lvl="1"/>
            <a:r>
              <a:rPr lang="en-CA" sz="3600" dirty="0"/>
              <a:t>Holy Spirit to witness; authority</a:t>
            </a:r>
          </a:p>
          <a:p>
            <a:r>
              <a:rPr lang="en-CA" sz="4000" dirty="0"/>
              <a:t>Resurrection </a:t>
            </a:r>
          </a:p>
          <a:p>
            <a:pPr lvl="1"/>
            <a:r>
              <a:rPr lang="en-CA" sz="3600" dirty="0"/>
              <a:t>Sign of the resurrection </a:t>
            </a:r>
          </a:p>
          <a:p>
            <a:pPr lvl="1"/>
            <a:r>
              <a:rPr lang="en-CA" sz="3600" dirty="0"/>
              <a:t>Matthew 12:39, 40 sign of Jonah</a:t>
            </a:r>
          </a:p>
          <a:p>
            <a:pPr marL="0" indent="0">
              <a:buNone/>
            </a:pPr>
            <a:endParaRPr lang="en-CA" dirty="0"/>
          </a:p>
        </p:txBody>
      </p:sp>
    </p:spTree>
    <p:extLst>
      <p:ext uri="{BB962C8B-B14F-4D97-AF65-F5344CB8AC3E}">
        <p14:creationId xmlns:p14="http://schemas.microsoft.com/office/powerpoint/2010/main" val="8037924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	Lessons</a:t>
            </a:r>
          </a:p>
        </p:txBody>
      </p:sp>
      <p:sp>
        <p:nvSpPr>
          <p:cNvPr id="3" name="Content Placeholder 2"/>
          <p:cNvSpPr>
            <a:spLocks noGrp="1"/>
          </p:cNvSpPr>
          <p:nvPr>
            <p:ph idx="1"/>
          </p:nvPr>
        </p:nvSpPr>
        <p:spPr/>
        <p:txBody>
          <a:bodyPr>
            <a:normAutofit lnSpcReduction="10000"/>
          </a:bodyPr>
          <a:lstStyle/>
          <a:p>
            <a:r>
              <a:rPr lang="en-CA" dirty="0"/>
              <a:t>Timetable: God has a precise timetable. </a:t>
            </a:r>
          </a:p>
          <a:p>
            <a:pPr lvl="1"/>
            <a:r>
              <a:rPr lang="en-CA" dirty="0"/>
              <a:t> twice 7 times seventy, 490 years</a:t>
            </a:r>
          </a:p>
          <a:p>
            <a:pPr lvl="1"/>
            <a:r>
              <a:rPr lang="en-CA" dirty="0"/>
              <a:t>One historical, one prophetic. </a:t>
            </a:r>
          </a:p>
          <a:p>
            <a:r>
              <a:rPr lang="en-CA" dirty="0"/>
              <a:t>Temple: real place </a:t>
            </a:r>
          </a:p>
          <a:p>
            <a:r>
              <a:rPr lang="en-CA" dirty="0"/>
              <a:t>The two witnesses: </a:t>
            </a:r>
          </a:p>
          <a:p>
            <a:pPr lvl="1"/>
            <a:r>
              <a:rPr lang="en-CA" dirty="0"/>
              <a:t>Partnership in witnessing</a:t>
            </a:r>
          </a:p>
          <a:p>
            <a:pPr lvl="1"/>
            <a:r>
              <a:rPr lang="en-CA" dirty="0"/>
              <a:t>Power of the Spirit of God to do God’s work. </a:t>
            </a:r>
          </a:p>
          <a:p>
            <a:pPr lvl="1"/>
            <a:r>
              <a:rPr lang="en-CA" dirty="0"/>
              <a:t>The Lord protects His witnesses. </a:t>
            </a:r>
          </a:p>
          <a:p>
            <a:pPr lvl="1"/>
            <a:r>
              <a:rPr lang="en-CA" dirty="0"/>
              <a:t>Sign of the resurrection</a:t>
            </a:r>
          </a:p>
          <a:p>
            <a:pPr lvl="1"/>
            <a:endParaRPr lang="en-CA" dirty="0"/>
          </a:p>
          <a:p>
            <a:endParaRPr lang="en-CA" dirty="0"/>
          </a:p>
        </p:txBody>
      </p:sp>
    </p:spTree>
    <p:extLst>
      <p:ext uri="{BB962C8B-B14F-4D97-AF65-F5344CB8AC3E}">
        <p14:creationId xmlns:p14="http://schemas.microsoft.com/office/powerpoint/2010/main" val="3899916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AACC7C-D25A-106F-B994-04AD1206382D}"/>
              </a:ext>
            </a:extLst>
          </p:cNvPr>
          <p:cNvSpPr>
            <a:spLocks noGrp="1"/>
          </p:cNvSpPr>
          <p:nvPr>
            <p:ph type="title"/>
          </p:nvPr>
        </p:nvSpPr>
        <p:spPr/>
        <p:txBody>
          <a:bodyPr/>
          <a:lstStyle/>
          <a:p>
            <a:r>
              <a:rPr lang="en-CA" dirty="0"/>
              <a:t>7 times 70, twice</a:t>
            </a:r>
          </a:p>
        </p:txBody>
      </p:sp>
      <p:sp>
        <p:nvSpPr>
          <p:cNvPr id="3" name="Content Placeholder 2">
            <a:extLst>
              <a:ext uri="{FF2B5EF4-FFF2-40B4-BE49-F238E27FC236}">
                <a16:creationId xmlns:a16="http://schemas.microsoft.com/office/drawing/2014/main" id="{8BE9FF34-63A3-6546-2CE4-3BBF9F4FE700}"/>
              </a:ext>
            </a:extLst>
          </p:cNvPr>
          <p:cNvSpPr>
            <a:spLocks noGrp="1"/>
          </p:cNvSpPr>
          <p:nvPr>
            <p:ph idx="1"/>
          </p:nvPr>
        </p:nvSpPr>
        <p:spPr/>
        <p:txBody>
          <a:bodyPr/>
          <a:lstStyle/>
          <a:p>
            <a:r>
              <a:rPr lang="en-CA" dirty="0"/>
              <a:t>The length of the Babylonian exile was 70 years, one year for each period of 7 years the land didn’t lie fallow. The total period of disobedience was 490 years. </a:t>
            </a:r>
          </a:p>
          <a:p>
            <a:r>
              <a:rPr lang="en-CA" dirty="0"/>
              <a:t>The length of the prophecy in Daniel 9:24-27 regarding end times. 70 ‘weeks’, i.e. 70 times 7 years which equals 490 years. </a:t>
            </a:r>
          </a:p>
        </p:txBody>
      </p:sp>
    </p:spTree>
    <p:extLst>
      <p:ext uri="{BB962C8B-B14F-4D97-AF65-F5344CB8AC3E}">
        <p14:creationId xmlns:p14="http://schemas.microsoft.com/office/powerpoint/2010/main" val="39217963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E81B5E7-0F96-3B96-5523-103E86E8EB67}"/>
              </a:ext>
            </a:extLst>
          </p:cNvPr>
          <p:cNvSpPr txBox="1"/>
          <p:nvPr/>
        </p:nvSpPr>
        <p:spPr>
          <a:xfrm>
            <a:off x="457200" y="-55615"/>
            <a:ext cx="8305800" cy="6625916"/>
          </a:xfrm>
          <a:prstGeom prst="rect">
            <a:avLst/>
          </a:prstGeom>
          <a:noFill/>
        </p:spPr>
        <p:txBody>
          <a:bodyPr wrap="square">
            <a:spAutoFit/>
          </a:bodyPr>
          <a:lstStyle/>
          <a:p>
            <a:pPr>
              <a:lnSpc>
                <a:spcPct val="115000"/>
              </a:lnSpc>
              <a:spcAft>
                <a:spcPts val="1000"/>
              </a:spcAft>
            </a:pPr>
            <a:r>
              <a:rPr lang="en-CA" sz="1800" b="1" dirty="0">
                <a:effectLst/>
                <a:latin typeface="Verdana" panose="020B0604030504040204" pitchFamily="34" charset="0"/>
                <a:ea typeface="Calibri" panose="020F0502020204030204" pitchFamily="34" charset="0"/>
                <a:cs typeface="Calibri" panose="020F0502020204030204" pitchFamily="34" charset="0"/>
              </a:rPr>
              <a:t>Jeremiah 25:11</a:t>
            </a:r>
            <a:r>
              <a:rPr lang="en-CA" sz="1800" dirty="0">
                <a:effectLst/>
                <a:latin typeface="Verdana" panose="020B0604030504040204" pitchFamily="34" charset="0"/>
                <a:ea typeface="Calibri" panose="020F0502020204030204" pitchFamily="34" charset="0"/>
                <a:cs typeface="Calibri" panose="020F0502020204030204" pitchFamily="34" charset="0"/>
              </a:rPr>
              <a:t>,</a:t>
            </a:r>
            <a:r>
              <a:rPr lang="en-CA" sz="1800" b="1" dirty="0">
                <a:effectLst/>
                <a:latin typeface="Verdana" panose="020B0604030504040204" pitchFamily="34" charset="0"/>
                <a:ea typeface="Calibri" panose="020F0502020204030204" pitchFamily="34" charset="0"/>
                <a:cs typeface="Calibri" panose="020F0502020204030204" pitchFamily="34" charset="0"/>
              </a:rPr>
              <a:t>12</a:t>
            </a:r>
            <a:r>
              <a:rPr lang="en-CA" sz="1800" dirty="0">
                <a:effectLst/>
                <a:latin typeface="Verdana" panose="020B0604030504040204" pitchFamily="34" charset="0"/>
                <a:ea typeface="Calibri" panose="020F0502020204030204" pitchFamily="34" charset="0"/>
                <a:cs typeface="Calibri" panose="020F0502020204030204" pitchFamily="34" charset="0"/>
              </a:rPr>
              <a:t>, </a:t>
            </a:r>
            <a:r>
              <a:rPr lang="en-CA" sz="1800" i="1" dirty="0">
                <a:effectLst/>
                <a:latin typeface="Verdana" panose="020B0604030504040204" pitchFamily="34" charset="0"/>
                <a:ea typeface="Calibri" panose="020F0502020204030204" pitchFamily="34" charset="0"/>
                <a:cs typeface="Calibri" panose="020F0502020204030204" pitchFamily="34" charset="0"/>
              </a:rPr>
              <a:t>11 And this whole land shall be a desolation and an astonishment, and these nations shall serve the king of Babylon seventy years.12 ‘Then it will come to pass, when seventy years are completed, that I will punish the king of Babylon and that nation,… </a:t>
            </a:r>
            <a:endParaRPr lang="en-CA" sz="1800" dirty="0">
              <a:effectLst/>
              <a:latin typeface="Verdana" panose="020B0604030504040204" pitchFamily="34" charset="0"/>
              <a:ea typeface="Calibri" panose="020F0502020204030204" pitchFamily="34" charset="0"/>
              <a:cs typeface="Calibri" panose="020F0502020204030204" pitchFamily="34" charset="0"/>
            </a:endParaRPr>
          </a:p>
          <a:p>
            <a:pPr>
              <a:lnSpc>
                <a:spcPct val="115000"/>
              </a:lnSpc>
              <a:spcAft>
                <a:spcPts val="1000"/>
              </a:spcAft>
            </a:pPr>
            <a:r>
              <a:rPr lang="en-CA" sz="1800" b="1" dirty="0">
                <a:effectLst/>
                <a:latin typeface="Verdana" panose="020B0604030504040204" pitchFamily="34" charset="0"/>
                <a:ea typeface="Calibri" panose="020F0502020204030204" pitchFamily="34" charset="0"/>
                <a:cs typeface="Calibri" panose="020F0502020204030204" pitchFamily="34" charset="0"/>
              </a:rPr>
              <a:t>Jeremiah 29:</a:t>
            </a:r>
            <a:r>
              <a:rPr lang="en-CA" sz="1800" b="1" i="1" dirty="0">
                <a:effectLst/>
                <a:latin typeface="Verdana" panose="020B0604030504040204" pitchFamily="34" charset="0"/>
                <a:ea typeface="Calibri" panose="020F0502020204030204" pitchFamily="34" charset="0"/>
                <a:cs typeface="Calibri" panose="020F0502020204030204" pitchFamily="34" charset="0"/>
              </a:rPr>
              <a:t>10 </a:t>
            </a:r>
            <a:r>
              <a:rPr lang="en-CA" sz="1800" i="1" dirty="0">
                <a:effectLst/>
                <a:latin typeface="Verdana" panose="020B0604030504040204" pitchFamily="34" charset="0"/>
                <a:ea typeface="Calibri" panose="020F0502020204030204" pitchFamily="34" charset="0"/>
                <a:cs typeface="Calibri" panose="020F0502020204030204" pitchFamily="34" charset="0"/>
              </a:rPr>
              <a:t>For thus says the Lord: After seventy years are completed at Babylon, I will visit you and perform My good word toward you, and cause you to return to this place.</a:t>
            </a:r>
            <a:endParaRPr lang="en-CA" sz="1800" dirty="0">
              <a:effectLst/>
              <a:latin typeface="Verdana" panose="020B0604030504040204" pitchFamily="34" charset="0"/>
              <a:ea typeface="Calibri" panose="020F0502020204030204" pitchFamily="34" charset="0"/>
              <a:cs typeface="Calibri" panose="020F0502020204030204" pitchFamily="34" charset="0"/>
            </a:endParaRPr>
          </a:p>
          <a:p>
            <a:pPr>
              <a:lnSpc>
                <a:spcPct val="115000"/>
              </a:lnSpc>
              <a:spcAft>
                <a:spcPts val="1000"/>
              </a:spcAft>
            </a:pPr>
            <a:r>
              <a:rPr lang="en-CA" sz="1800" b="1" dirty="0">
                <a:effectLst/>
                <a:latin typeface="Verdana" panose="020B0604030504040204" pitchFamily="34" charset="0"/>
                <a:ea typeface="Calibri" panose="020F0502020204030204" pitchFamily="34" charset="0"/>
                <a:cs typeface="Calibri" panose="020F0502020204030204" pitchFamily="34" charset="0"/>
              </a:rPr>
              <a:t>Leviticus 26:34-35, </a:t>
            </a:r>
            <a:r>
              <a:rPr lang="en-CA" sz="1800" i="1" dirty="0">
                <a:effectLst/>
                <a:latin typeface="Verdana" panose="020B0604030504040204" pitchFamily="34" charset="0"/>
                <a:ea typeface="Calibri" panose="020F0502020204030204" pitchFamily="34" charset="0"/>
                <a:cs typeface="Calibri" panose="020F0502020204030204" pitchFamily="34" charset="0"/>
              </a:rPr>
              <a:t>34 Then the land shall enjoy its sabbaths as long as it lies desolate and you are in your enemies’ land; then the land shall rest and enjoy its sabbaths.</a:t>
            </a:r>
            <a:endParaRPr lang="en-CA" sz="1800" dirty="0">
              <a:effectLst/>
              <a:latin typeface="Verdana" panose="020B0604030504040204" pitchFamily="34" charset="0"/>
              <a:ea typeface="Calibri" panose="020F0502020204030204" pitchFamily="34" charset="0"/>
              <a:cs typeface="Calibri" panose="020F0502020204030204" pitchFamily="34" charset="0"/>
            </a:endParaRPr>
          </a:p>
          <a:p>
            <a:pPr>
              <a:lnSpc>
                <a:spcPct val="115000"/>
              </a:lnSpc>
              <a:spcAft>
                <a:spcPts val="1000"/>
              </a:spcAft>
            </a:pPr>
            <a:r>
              <a:rPr lang="en-CA" sz="1800" i="1" dirty="0">
                <a:effectLst/>
                <a:latin typeface="Verdana" panose="020B0604030504040204" pitchFamily="34" charset="0"/>
                <a:ea typeface="Calibri" panose="020F0502020204030204" pitchFamily="34" charset="0"/>
                <a:cs typeface="Calibri" panose="020F0502020204030204" pitchFamily="34" charset="0"/>
              </a:rPr>
              <a:t>35 As long as it lies desolate it shall rest—for the time it did not rest on your sabbaths when you dwelt in it.</a:t>
            </a:r>
            <a:endParaRPr lang="en-CA" sz="1800" dirty="0">
              <a:effectLst/>
              <a:latin typeface="Verdana" panose="020B0604030504040204" pitchFamily="34" charset="0"/>
              <a:ea typeface="Calibri" panose="020F0502020204030204" pitchFamily="34" charset="0"/>
              <a:cs typeface="Calibri" panose="020F0502020204030204" pitchFamily="34" charset="0"/>
            </a:endParaRPr>
          </a:p>
          <a:p>
            <a:pPr>
              <a:lnSpc>
                <a:spcPct val="115000"/>
              </a:lnSpc>
              <a:spcAft>
                <a:spcPts val="1000"/>
              </a:spcAft>
            </a:pPr>
            <a:r>
              <a:rPr lang="en-CA" sz="1800" b="1" dirty="0">
                <a:effectLst/>
                <a:latin typeface="Verdana" panose="020B0604030504040204" pitchFamily="34" charset="0"/>
                <a:ea typeface="Calibri" panose="020F0502020204030204" pitchFamily="34" charset="0"/>
                <a:cs typeface="Calibri" panose="020F0502020204030204" pitchFamily="34" charset="0"/>
              </a:rPr>
              <a:t>2 Chronicles 36:20-21</a:t>
            </a:r>
            <a:r>
              <a:rPr lang="en-CA" sz="1800" dirty="0">
                <a:effectLst/>
                <a:latin typeface="Verdana" panose="020B0604030504040204" pitchFamily="34" charset="0"/>
                <a:ea typeface="Calibri" panose="020F0502020204030204" pitchFamily="34" charset="0"/>
                <a:cs typeface="Calibri" panose="020F0502020204030204" pitchFamily="34" charset="0"/>
              </a:rPr>
              <a:t>, </a:t>
            </a:r>
            <a:r>
              <a:rPr lang="en-CA" sz="1800" i="1" dirty="0">
                <a:effectLst/>
                <a:latin typeface="Verdana" panose="020B0604030504040204" pitchFamily="34" charset="0"/>
                <a:ea typeface="Calibri" panose="020F0502020204030204" pitchFamily="34" charset="0"/>
                <a:cs typeface="Calibri" panose="020F0502020204030204" pitchFamily="34" charset="0"/>
              </a:rPr>
              <a:t>20 And those who escaped from the sword he carried away to Babylon, where they became servants to him and his sons until the rule of the kingdom of Persia, 21 to fulfill the word of the Lord by the mouth of Jeremiah, until the land had enjoyed her Sabbaths. As long as she lay desolate she kept Sabbath, to fulfill seventy years.</a:t>
            </a:r>
            <a:endParaRPr lang="en-CA" sz="1800" dirty="0">
              <a:effectLst/>
              <a:latin typeface="Verdana" panose="020B060403050404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956371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CA" dirty="0"/>
              <a:t>Timeline: 70 weeks (of 7 years each)</a:t>
            </a:r>
            <a:br>
              <a:rPr lang="en-CA" dirty="0"/>
            </a:br>
            <a:r>
              <a:rPr lang="en-CA" dirty="0"/>
              <a:t>Daniel 9:24-27</a:t>
            </a: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3272012848"/>
              </p:ext>
            </p:extLst>
          </p:nvPr>
        </p:nvGraphicFramePr>
        <p:xfrm>
          <a:off x="1371600" y="1524000"/>
          <a:ext cx="6476999" cy="4259954"/>
        </p:xfrm>
        <a:graphic>
          <a:graphicData uri="http://schemas.openxmlformats.org/drawingml/2006/table">
            <a:tbl>
              <a:tblPr firstRow="1" firstCol="1" bandRow="1">
                <a:tableStyleId>{5C22544A-7EE6-4342-B048-85BDC9FD1C3A}</a:tableStyleId>
              </a:tblPr>
              <a:tblGrid>
                <a:gridCol w="2137833">
                  <a:extLst>
                    <a:ext uri="{9D8B030D-6E8A-4147-A177-3AD203B41FA5}">
                      <a16:colId xmlns:a16="http://schemas.microsoft.com/office/drawing/2014/main" val="20000"/>
                    </a:ext>
                  </a:extLst>
                </a:gridCol>
                <a:gridCol w="2328333">
                  <a:extLst>
                    <a:ext uri="{9D8B030D-6E8A-4147-A177-3AD203B41FA5}">
                      <a16:colId xmlns:a16="http://schemas.microsoft.com/office/drawing/2014/main" val="20001"/>
                    </a:ext>
                  </a:extLst>
                </a:gridCol>
                <a:gridCol w="2010833">
                  <a:extLst>
                    <a:ext uri="{9D8B030D-6E8A-4147-A177-3AD203B41FA5}">
                      <a16:colId xmlns:a16="http://schemas.microsoft.com/office/drawing/2014/main" val="20002"/>
                    </a:ext>
                  </a:extLst>
                </a:gridCol>
              </a:tblGrid>
              <a:tr h="602353">
                <a:tc>
                  <a:txBody>
                    <a:bodyPr/>
                    <a:lstStyle/>
                    <a:p>
                      <a:pPr marL="0" marR="0">
                        <a:lnSpc>
                          <a:spcPct val="115000"/>
                        </a:lnSpc>
                        <a:spcBef>
                          <a:spcPts val="0"/>
                        </a:spcBef>
                        <a:spcAft>
                          <a:spcPts val="0"/>
                        </a:spcAft>
                      </a:pPr>
                      <a:r>
                        <a:rPr lang="en-CA" sz="2400" dirty="0">
                          <a:effectLst/>
                        </a:rPr>
                        <a:t>1 week </a:t>
                      </a:r>
                      <a:endParaRPr lang="en-CA" sz="2400" dirty="0">
                        <a:effectLst/>
                        <a:latin typeface="Verdana"/>
                        <a:ea typeface="Calibri"/>
                        <a:cs typeface="Calibri"/>
                      </a:endParaRPr>
                    </a:p>
                  </a:txBody>
                  <a:tcPr marL="68580" marR="68580" marT="0" marB="0"/>
                </a:tc>
                <a:tc>
                  <a:txBody>
                    <a:bodyPr/>
                    <a:lstStyle/>
                    <a:p>
                      <a:pPr marL="0" marR="0">
                        <a:lnSpc>
                          <a:spcPct val="115000"/>
                        </a:lnSpc>
                        <a:spcBef>
                          <a:spcPts val="0"/>
                        </a:spcBef>
                        <a:spcAft>
                          <a:spcPts val="0"/>
                        </a:spcAft>
                      </a:pPr>
                      <a:r>
                        <a:rPr lang="en-CA" sz="2400">
                          <a:effectLst/>
                        </a:rPr>
                        <a:t>1 X 7 =</a:t>
                      </a:r>
                      <a:endParaRPr lang="en-CA" sz="2400">
                        <a:effectLst/>
                        <a:latin typeface="Verdana"/>
                        <a:ea typeface="Calibri"/>
                        <a:cs typeface="Calibri"/>
                      </a:endParaRPr>
                    </a:p>
                  </a:txBody>
                  <a:tcPr marL="68580" marR="68580" marT="0" marB="0"/>
                </a:tc>
                <a:tc>
                  <a:txBody>
                    <a:bodyPr/>
                    <a:lstStyle/>
                    <a:p>
                      <a:pPr marL="0" marR="0">
                        <a:lnSpc>
                          <a:spcPct val="115000"/>
                        </a:lnSpc>
                        <a:spcBef>
                          <a:spcPts val="0"/>
                        </a:spcBef>
                        <a:spcAft>
                          <a:spcPts val="0"/>
                        </a:spcAft>
                      </a:pPr>
                      <a:r>
                        <a:rPr lang="en-CA" sz="2400">
                          <a:effectLst/>
                        </a:rPr>
                        <a:t>7 years</a:t>
                      </a:r>
                      <a:endParaRPr lang="en-CA" sz="2400">
                        <a:effectLst/>
                        <a:latin typeface="Verdana"/>
                        <a:ea typeface="Calibri"/>
                        <a:cs typeface="Calibri"/>
                      </a:endParaRPr>
                    </a:p>
                  </a:txBody>
                  <a:tcPr marL="68580" marR="68580" marT="0" marB="0"/>
                </a:tc>
                <a:extLst>
                  <a:ext uri="{0D108BD9-81ED-4DB2-BD59-A6C34878D82A}">
                    <a16:rowId xmlns:a16="http://schemas.microsoft.com/office/drawing/2014/main" val="10000"/>
                  </a:ext>
                </a:extLst>
              </a:tr>
              <a:tr h="602353">
                <a:tc>
                  <a:txBody>
                    <a:bodyPr/>
                    <a:lstStyle/>
                    <a:p>
                      <a:pPr marL="0" marR="0">
                        <a:lnSpc>
                          <a:spcPct val="115000"/>
                        </a:lnSpc>
                        <a:spcBef>
                          <a:spcPts val="0"/>
                        </a:spcBef>
                        <a:spcAft>
                          <a:spcPts val="0"/>
                        </a:spcAft>
                      </a:pPr>
                      <a:r>
                        <a:rPr lang="en-CA" sz="2400">
                          <a:effectLst/>
                        </a:rPr>
                        <a:t>7 weeks = </a:t>
                      </a:r>
                      <a:endParaRPr lang="en-CA" sz="2400">
                        <a:effectLst/>
                        <a:latin typeface="Verdana"/>
                        <a:ea typeface="Calibri"/>
                        <a:cs typeface="Calibri"/>
                      </a:endParaRPr>
                    </a:p>
                  </a:txBody>
                  <a:tcPr marL="68580" marR="68580" marT="0" marB="0"/>
                </a:tc>
                <a:tc>
                  <a:txBody>
                    <a:bodyPr/>
                    <a:lstStyle/>
                    <a:p>
                      <a:pPr marL="0" marR="0">
                        <a:lnSpc>
                          <a:spcPct val="115000"/>
                        </a:lnSpc>
                        <a:spcBef>
                          <a:spcPts val="0"/>
                        </a:spcBef>
                        <a:spcAft>
                          <a:spcPts val="0"/>
                        </a:spcAft>
                      </a:pPr>
                      <a:r>
                        <a:rPr lang="en-CA" sz="2400">
                          <a:effectLst/>
                        </a:rPr>
                        <a:t>7 X 7 =</a:t>
                      </a:r>
                      <a:endParaRPr lang="en-CA" sz="2400">
                        <a:effectLst/>
                        <a:latin typeface="Verdana"/>
                        <a:ea typeface="Calibri"/>
                        <a:cs typeface="Calibri"/>
                      </a:endParaRPr>
                    </a:p>
                  </a:txBody>
                  <a:tcPr marL="68580" marR="68580" marT="0" marB="0"/>
                </a:tc>
                <a:tc>
                  <a:txBody>
                    <a:bodyPr/>
                    <a:lstStyle/>
                    <a:p>
                      <a:pPr marL="0" marR="0">
                        <a:lnSpc>
                          <a:spcPct val="115000"/>
                        </a:lnSpc>
                        <a:spcBef>
                          <a:spcPts val="0"/>
                        </a:spcBef>
                        <a:spcAft>
                          <a:spcPts val="0"/>
                        </a:spcAft>
                      </a:pPr>
                      <a:r>
                        <a:rPr lang="en-CA" sz="2400">
                          <a:effectLst/>
                        </a:rPr>
                        <a:t>49 years</a:t>
                      </a:r>
                      <a:endParaRPr lang="en-CA" sz="2400">
                        <a:effectLst/>
                        <a:latin typeface="Verdana"/>
                        <a:ea typeface="Calibri"/>
                        <a:cs typeface="Calibri"/>
                      </a:endParaRPr>
                    </a:p>
                  </a:txBody>
                  <a:tcPr marL="68580" marR="68580" marT="0" marB="0"/>
                </a:tc>
                <a:extLst>
                  <a:ext uri="{0D108BD9-81ED-4DB2-BD59-A6C34878D82A}">
                    <a16:rowId xmlns:a16="http://schemas.microsoft.com/office/drawing/2014/main" val="10001"/>
                  </a:ext>
                </a:extLst>
              </a:tr>
              <a:tr h="602353">
                <a:tc>
                  <a:txBody>
                    <a:bodyPr/>
                    <a:lstStyle/>
                    <a:p>
                      <a:pPr marL="0" marR="0">
                        <a:lnSpc>
                          <a:spcPct val="115000"/>
                        </a:lnSpc>
                        <a:spcBef>
                          <a:spcPts val="0"/>
                        </a:spcBef>
                        <a:spcAft>
                          <a:spcPts val="0"/>
                        </a:spcAft>
                      </a:pPr>
                      <a:r>
                        <a:rPr lang="en-CA" sz="2400" dirty="0">
                          <a:effectLst/>
                        </a:rPr>
                        <a:t>62 weeks = </a:t>
                      </a:r>
                      <a:endParaRPr lang="en-CA" sz="2400" dirty="0">
                        <a:effectLst/>
                        <a:latin typeface="Verdana"/>
                        <a:ea typeface="Calibri"/>
                        <a:cs typeface="Calibri"/>
                      </a:endParaRPr>
                    </a:p>
                  </a:txBody>
                  <a:tcPr marL="68580" marR="68580" marT="0" marB="0"/>
                </a:tc>
                <a:tc>
                  <a:txBody>
                    <a:bodyPr/>
                    <a:lstStyle/>
                    <a:p>
                      <a:pPr marL="0" marR="0">
                        <a:lnSpc>
                          <a:spcPct val="115000"/>
                        </a:lnSpc>
                        <a:spcBef>
                          <a:spcPts val="0"/>
                        </a:spcBef>
                        <a:spcAft>
                          <a:spcPts val="0"/>
                        </a:spcAft>
                      </a:pPr>
                      <a:r>
                        <a:rPr lang="en-CA" sz="2400">
                          <a:effectLst/>
                        </a:rPr>
                        <a:t>62 X 7 = </a:t>
                      </a:r>
                      <a:endParaRPr lang="en-CA" sz="2400">
                        <a:effectLst/>
                        <a:latin typeface="Verdana"/>
                        <a:ea typeface="Calibri"/>
                        <a:cs typeface="Calibri"/>
                      </a:endParaRPr>
                    </a:p>
                  </a:txBody>
                  <a:tcPr marL="68580" marR="68580" marT="0" marB="0"/>
                </a:tc>
                <a:tc>
                  <a:txBody>
                    <a:bodyPr/>
                    <a:lstStyle/>
                    <a:p>
                      <a:pPr marL="0" marR="0">
                        <a:lnSpc>
                          <a:spcPct val="115000"/>
                        </a:lnSpc>
                        <a:spcBef>
                          <a:spcPts val="0"/>
                        </a:spcBef>
                        <a:spcAft>
                          <a:spcPts val="0"/>
                        </a:spcAft>
                      </a:pPr>
                      <a:r>
                        <a:rPr lang="en-CA" sz="2400" dirty="0">
                          <a:effectLst/>
                        </a:rPr>
                        <a:t>434 years</a:t>
                      </a:r>
                      <a:endParaRPr lang="en-CA" sz="2400" dirty="0">
                        <a:effectLst/>
                        <a:latin typeface="Verdana"/>
                        <a:ea typeface="Calibri"/>
                        <a:cs typeface="Calibri"/>
                      </a:endParaRPr>
                    </a:p>
                  </a:txBody>
                  <a:tcPr marL="68580" marR="68580" marT="0" marB="0"/>
                </a:tc>
                <a:extLst>
                  <a:ext uri="{0D108BD9-81ED-4DB2-BD59-A6C34878D82A}">
                    <a16:rowId xmlns:a16="http://schemas.microsoft.com/office/drawing/2014/main" val="10002"/>
                  </a:ext>
                </a:extLst>
              </a:tr>
              <a:tr h="602353">
                <a:tc>
                  <a:txBody>
                    <a:bodyPr/>
                    <a:lstStyle/>
                    <a:p>
                      <a:pPr marL="0" marR="0">
                        <a:lnSpc>
                          <a:spcPct val="115000"/>
                        </a:lnSpc>
                        <a:spcBef>
                          <a:spcPts val="0"/>
                        </a:spcBef>
                        <a:spcAft>
                          <a:spcPts val="0"/>
                        </a:spcAft>
                      </a:pPr>
                      <a:r>
                        <a:rPr lang="en-CA" sz="2400" dirty="0">
                          <a:effectLst/>
                          <a:latin typeface="+mn-lt"/>
                          <a:ea typeface="Calibri"/>
                          <a:cs typeface="Calibri"/>
                        </a:rPr>
                        <a:t>69 weeks =</a:t>
                      </a:r>
                    </a:p>
                  </a:txBody>
                  <a:tcPr marL="68580" marR="68580" marT="0" marB="0"/>
                </a:tc>
                <a:tc>
                  <a:txBody>
                    <a:bodyPr/>
                    <a:lstStyle/>
                    <a:p>
                      <a:pPr marL="0" marR="0">
                        <a:lnSpc>
                          <a:spcPct val="115000"/>
                        </a:lnSpc>
                        <a:spcBef>
                          <a:spcPts val="0"/>
                        </a:spcBef>
                        <a:spcAft>
                          <a:spcPts val="0"/>
                        </a:spcAft>
                      </a:pPr>
                      <a:r>
                        <a:rPr lang="en-CA" sz="2400" dirty="0">
                          <a:effectLst/>
                          <a:latin typeface="+mn-lt"/>
                          <a:ea typeface="Calibri"/>
                          <a:cs typeface="Calibri"/>
                        </a:rPr>
                        <a:t>69 X 7 =</a:t>
                      </a:r>
                    </a:p>
                  </a:txBody>
                  <a:tcPr marL="68580" marR="68580" marT="0" marB="0"/>
                </a:tc>
                <a:tc>
                  <a:txBody>
                    <a:bodyPr/>
                    <a:lstStyle/>
                    <a:p>
                      <a:pPr marL="0" marR="0">
                        <a:lnSpc>
                          <a:spcPct val="115000"/>
                        </a:lnSpc>
                        <a:spcBef>
                          <a:spcPts val="0"/>
                        </a:spcBef>
                        <a:spcAft>
                          <a:spcPts val="0"/>
                        </a:spcAft>
                      </a:pPr>
                      <a:r>
                        <a:rPr lang="en-CA" sz="2400" dirty="0">
                          <a:effectLst/>
                          <a:latin typeface="Calibri" panose="020F0502020204030204" pitchFamily="34" charset="0"/>
                          <a:ea typeface="Calibri"/>
                          <a:cs typeface="Calibri" panose="020F0502020204030204" pitchFamily="34" charset="0"/>
                        </a:rPr>
                        <a:t>483 years</a:t>
                      </a:r>
                    </a:p>
                  </a:txBody>
                  <a:tcPr marL="68580" marR="68580" marT="0" marB="0"/>
                </a:tc>
                <a:extLst>
                  <a:ext uri="{0D108BD9-81ED-4DB2-BD59-A6C34878D82A}">
                    <a16:rowId xmlns:a16="http://schemas.microsoft.com/office/drawing/2014/main" val="10003"/>
                  </a:ext>
                </a:extLst>
              </a:tr>
              <a:tr h="602353">
                <a:tc>
                  <a:txBody>
                    <a:bodyPr/>
                    <a:lstStyle/>
                    <a:p>
                      <a:pPr marL="0" marR="0">
                        <a:lnSpc>
                          <a:spcPct val="115000"/>
                        </a:lnSpc>
                        <a:spcBef>
                          <a:spcPts val="0"/>
                        </a:spcBef>
                        <a:spcAft>
                          <a:spcPts val="0"/>
                        </a:spcAft>
                      </a:pPr>
                      <a:r>
                        <a:rPr lang="en-CA" sz="2400">
                          <a:effectLst/>
                        </a:rPr>
                        <a:t>70 weeks = </a:t>
                      </a:r>
                      <a:endParaRPr lang="en-CA" sz="2400">
                        <a:effectLst/>
                        <a:latin typeface="Verdana"/>
                        <a:ea typeface="Calibri"/>
                        <a:cs typeface="Calibri"/>
                      </a:endParaRPr>
                    </a:p>
                  </a:txBody>
                  <a:tcPr marL="68580" marR="68580" marT="0" marB="0"/>
                </a:tc>
                <a:tc>
                  <a:txBody>
                    <a:bodyPr/>
                    <a:lstStyle/>
                    <a:p>
                      <a:pPr marL="0" marR="0">
                        <a:lnSpc>
                          <a:spcPct val="115000"/>
                        </a:lnSpc>
                        <a:spcBef>
                          <a:spcPts val="0"/>
                        </a:spcBef>
                        <a:spcAft>
                          <a:spcPts val="0"/>
                        </a:spcAft>
                      </a:pPr>
                      <a:r>
                        <a:rPr lang="en-CA" sz="2400">
                          <a:effectLst/>
                        </a:rPr>
                        <a:t>70 X 7 =</a:t>
                      </a:r>
                      <a:endParaRPr lang="en-CA" sz="2400">
                        <a:effectLst/>
                        <a:latin typeface="Verdana"/>
                        <a:ea typeface="Calibri"/>
                        <a:cs typeface="Calibri"/>
                      </a:endParaRPr>
                    </a:p>
                  </a:txBody>
                  <a:tcPr marL="68580" marR="68580" marT="0" marB="0"/>
                </a:tc>
                <a:tc>
                  <a:txBody>
                    <a:bodyPr/>
                    <a:lstStyle/>
                    <a:p>
                      <a:pPr marL="0" marR="0">
                        <a:lnSpc>
                          <a:spcPct val="115000"/>
                        </a:lnSpc>
                        <a:spcBef>
                          <a:spcPts val="0"/>
                        </a:spcBef>
                        <a:spcAft>
                          <a:spcPts val="0"/>
                        </a:spcAft>
                      </a:pPr>
                      <a:r>
                        <a:rPr lang="en-CA" sz="2400" dirty="0">
                          <a:effectLst/>
                        </a:rPr>
                        <a:t>490 years</a:t>
                      </a:r>
                      <a:endParaRPr lang="en-CA" sz="2400" dirty="0">
                        <a:effectLst/>
                        <a:latin typeface="Verdana"/>
                        <a:ea typeface="Calibri"/>
                        <a:cs typeface="Calibri"/>
                      </a:endParaRPr>
                    </a:p>
                  </a:txBody>
                  <a:tcPr marL="68580" marR="68580" marT="0" marB="0"/>
                </a:tc>
                <a:extLst>
                  <a:ext uri="{0D108BD9-81ED-4DB2-BD59-A6C34878D82A}">
                    <a16:rowId xmlns:a16="http://schemas.microsoft.com/office/drawing/2014/main" val="10004"/>
                  </a:ext>
                </a:extLst>
              </a:tr>
              <a:tr h="1248189">
                <a:tc>
                  <a:txBody>
                    <a:bodyPr/>
                    <a:lstStyle/>
                    <a:p>
                      <a:pPr marL="0" marR="0">
                        <a:lnSpc>
                          <a:spcPct val="115000"/>
                        </a:lnSpc>
                        <a:spcBef>
                          <a:spcPts val="0"/>
                        </a:spcBef>
                        <a:spcAft>
                          <a:spcPts val="0"/>
                        </a:spcAft>
                      </a:pPr>
                      <a:r>
                        <a:rPr lang="en-CA" sz="2400">
                          <a:effectLst/>
                        </a:rPr>
                        <a:t>70</a:t>
                      </a:r>
                      <a:r>
                        <a:rPr lang="en-CA" sz="2400" baseline="30000">
                          <a:effectLst/>
                        </a:rPr>
                        <a:t>th</a:t>
                      </a:r>
                      <a:r>
                        <a:rPr lang="en-CA" sz="2400">
                          <a:effectLst/>
                        </a:rPr>
                        <a:t> week </a:t>
                      </a:r>
                      <a:endParaRPr lang="en-CA" sz="2400">
                        <a:effectLst/>
                        <a:latin typeface="Verdana"/>
                        <a:ea typeface="Calibri"/>
                        <a:cs typeface="Calibri"/>
                      </a:endParaRPr>
                    </a:p>
                  </a:txBody>
                  <a:tcPr marL="68580" marR="68580" marT="0" marB="0"/>
                </a:tc>
                <a:tc>
                  <a:txBody>
                    <a:bodyPr/>
                    <a:lstStyle/>
                    <a:p>
                      <a:pPr marL="0" marR="0">
                        <a:lnSpc>
                          <a:spcPct val="115000"/>
                        </a:lnSpc>
                        <a:spcBef>
                          <a:spcPts val="0"/>
                        </a:spcBef>
                        <a:spcAft>
                          <a:spcPts val="0"/>
                        </a:spcAft>
                      </a:pPr>
                      <a:r>
                        <a:rPr lang="en-CA" sz="2400" dirty="0">
                          <a:effectLst/>
                        </a:rPr>
                        <a:t>3 ½ years X 2</a:t>
                      </a:r>
                      <a:endParaRPr lang="en-CA" sz="2400" dirty="0">
                        <a:effectLst/>
                        <a:latin typeface="Verdana"/>
                        <a:ea typeface="Calibri"/>
                        <a:cs typeface="Calibri"/>
                      </a:endParaRPr>
                    </a:p>
                  </a:txBody>
                  <a:tcPr marL="68580" marR="68580" marT="0" marB="0"/>
                </a:tc>
                <a:tc>
                  <a:txBody>
                    <a:bodyPr/>
                    <a:lstStyle/>
                    <a:p>
                      <a:pPr marL="0" marR="0">
                        <a:lnSpc>
                          <a:spcPct val="115000"/>
                        </a:lnSpc>
                        <a:spcBef>
                          <a:spcPts val="0"/>
                        </a:spcBef>
                        <a:spcAft>
                          <a:spcPts val="0"/>
                        </a:spcAft>
                      </a:pPr>
                      <a:r>
                        <a:rPr lang="en-CA" sz="2400" dirty="0">
                          <a:effectLst/>
                        </a:rPr>
                        <a:t>42 months,</a:t>
                      </a:r>
                    </a:p>
                    <a:p>
                      <a:pPr marL="0" marR="0">
                        <a:lnSpc>
                          <a:spcPct val="115000"/>
                        </a:lnSpc>
                        <a:spcBef>
                          <a:spcPts val="0"/>
                        </a:spcBef>
                        <a:spcAft>
                          <a:spcPts val="0"/>
                        </a:spcAft>
                      </a:pPr>
                      <a:r>
                        <a:rPr lang="en-CA" sz="2400" dirty="0">
                          <a:effectLst/>
                        </a:rPr>
                        <a:t>1,260 days</a:t>
                      </a:r>
                      <a:endParaRPr lang="en-CA" sz="2400" dirty="0">
                        <a:effectLst/>
                        <a:latin typeface="Verdana"/>
                        <a:ea typeface="Calibri"/>
                        <a:cs typeface="Calibri"/>
                      </a:endParaRPr>
                    </a:p>
                  </a:txBody>
                  <a:tcPr marL="68580" marR="68580" marT="0" marB="0"/>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6344903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p:cNvGraphicFramePr>
            <a:graphicFrameLocks noGrp="1"/>
          </p:cNvGraphicFramePr>
          <p:nvPr>
            <p:extLst>
              <p:ext uri="{D42A27DB-BD31-4B8C-83A1-F6EECF244321}">
                <p14:modId xmlns:p14="http://schemas.microsoft.com/office/powerpoint/2010/main" val="4233610703"/>
              </p:ext>
            </p:extLst>
          </p:nvPr>
        </p:nvGraphicFramePr>
        <p:xfrm>
          <a:off x="762000" y="228601"/>
          <a:ext cx="7239000" cy="6477000"/>
        </p:xfrm>
        <a:graphic>
          <a:graphicData uri="http://schemas.openxmlformats.org/drawingml/2006/table">
            <a:tbl>
              <a:tblPr firstRow="1" bandRow="1">
                <a:tableStyleId>{5C22544A-7EE6-4342-B048-85BDC9FD1C3A}</a:tableStyleId>
              </a:tblPr>
              <a:tblGrid>
                <a:gridCol w="3619500">
                  <a:extLst>
                    <a:ext uri="{9D8B030D-6E8A-4147-A177-3AD203B41FA5}">
                      <a16:colId xmlns:a16="http://schemas.microsoft.com/office/drawing/2014/main" val="20000"/>
                    </a:ext>
                  </a:extLst>
                </a:gridCol>
                <a:gridCol w="3619500">
                  <a:extLst>
                    <a:ext uri="{9D8B030D-6E8A-4147-A177-3AD203B41FA5}">
                      <a16:colId xmlns:a16="http://schemas.microsoft.com/office/drawing/2014/main" val="20001"/>
                    </a:ext>
                  </a:extLst>
                </a:gridCol>
              </a:tblGrid>
              <a:tr h="459297">
                <a:tc>
                  <a:txBody>
                    <a:bodyPr/>
                    <a:lstStyle/>
                    <a:p>
                      <a:r>
                        <a:rPr lang="en-CA" dirty="0"/>
                        <a:t>Daniel</a:t>
                      </a:r>
                      <a:r>
                        <a:rPr lang="en-CA" baseline="0" dirty="0"/>
                        <a:t> 9:24</a:t>
                      </a:r>
                      <a:endParaRPr lang="en-CA" dirty="0"/>
                    </a:p>
                  </a:txBody>
                  <a:tcPr/>
                </a:tc>
                <a:tc>
                  <a:txBody>
                    <a:bodyPr/>
                    <a:lstStyle/>
                    <a:p>
                      <a:endParaRPr lang="en-CA"/>
                    </a:p>
                  </a:txBody>
                  <a:tcPr/>
                </a:tc>
                <a:extLst>
                  <a:ext uri="{0D108BD9-81ED-4DB2-BD59-A6C34878D82A}">
                    <a16:rowId xmlns:a16="http://schemas.microsoft.com/office/drawing/2014/main" val="10000"/>
                  </a:ext>
                </a:extLst>
              </a:tr>
              <a:tr h="6017703">
                <a:tc>
                  <a:txBody>
                    <a:bodyPr/>
                    <a:lstStyle/>
                    <a:p>
                      <a:r>
                        <a:rPr lang="en-CA" sz="2400" i="1" kern="1200" dirty="0">
                          <a:solidFill>
                            <a:schemeClr val="dk1"/>
                          </a:solidFill>
                          <a:effectLst/>
                          <a:latin typeface="+mn-lt"/>
                          <a:ea typeface="+mn-ea"/>
                          <a:cs typeface="+mn-cs"/>
                        </a:rPr>
                        <a:t>24 “Seventy weeks </a:t>
                      </a:r>
                    </a:p>
                    <a:p>
                      <a:r>
                        <a:rPr lang="en-CA" sz="2400" i="1" kern="1200" dirty="0">
                          <a:solidFill>
                            <a:schemeClr val="dk1"/>
                          </a:solidFill>
                          <a:effectLst/>
                          <a:latin typeface="+mn-lt"/>
                          <a:ea typeface="+mn-ea"/>
                          <a:cs typeface="+mn-cs"/>
                        </a:rPr>
                        <a:t>(70 X 7 years) are decreed about your people and your holy city, </a:t>
                      </a: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CA" sz="2400" i="1" kern="1200" dirty="0">
                          <a:solidFill>
                            <a:schemeClr val="dk1"/>
                          </a:solidFill>
                          <a:effectLst/>
                          <a:latin typeface="+mn-lt"/>
                          <a:ea typeface="+mn-ea"/>
                          <a:cs typeface="+mn-cs"/>
                        </a:rPr>
                        <a:t>to finish the transgression, </a:t>
                      </a:r>
                    </a:p>
                    <a:p>
                      <a:pPr marL="342900" lvl="0" indent="-342900">
                        <a:buFont typeface="+mj-lt"/>
                        <a:buAutoNum type="arabicPeriod"/>
                      </a:pPr>
                      <a:r>
                        <a:rPr lang="en-CA" sz="2400" i="1" kern="1200" dirty="0">
                          <a:solidFill>
                            <a:schemeClr val="dk1"/>
                          </a:solidFill>
                          <a:effectLst/>
                          <a:latin typeface="+mn-lt"/>
                          <a:ea typeface="+mn-ea"/>
                          <a:cs typeface="+mn-cs"/>
                        </a:rPr>
                        <a:t>to put an end to sin, </a:t>
                      </a: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CA" sz="2400" i="1" kern="1200" dirty="0">
                          <a:solidFill>
                            <a:schemeClr val="dk1"/>
                          </a:solidFill>
                          <a:effectLst/>
                          <a:latin typeface="+mn-lt"/>
                          <a:ea typeface="+mn-ea"/>
                          <a:cs typeface="+mn-cs"/>
                        </a:rPr>
                        <a:t>and to atone for iniquity,</a:t>
                      </a:r>
                    </a:p>
                    <a:p>
                      <a:pPr marL="342900" lvl="0" indent="-342900">
                        <a:buFont typeface="+mj-lt"/>
                        <a:buAutoNum type="arabicPeriod"/>
                      </a:pPr>
                      <a:endParaRPr lang="en-CA" sz="2400" kern="1200" dirty="0">
                        <a:solidFill>
                          <a:schemeClr val="dk1"/>
                        </a:solidFill>
                        <a:effectLst/>
                        <a:latin typeface="+mn-lt"/>
                        <a:ea typeface="+mn-ea"/>
                        <a:cs typeface="+mn-cs"/>
                      </a:endParaRPr>
                    </a:p>
                    <a:p>
                      <a:pPr marL="342900" lvl="0" indent="-342900">
                        <a:buFont typeface="+mj-lt"/>
                        <a:buAutoNum type="arabicPeriod"/>
                      </a:pPr>
                      <a:r>
                        <a:rPr lang="en-CA" sz="2400" i="0" kern="1200" dirty="0">
                          <a:solidFill>
                            <a:schemeClr val="dk1"/>
                          </a:solidFill>
                          <a:effectLst/>
                          <a:latin typeface="+mn-lt"/>
                          <a:ea typeface="+mn-ea"/>
                          <a:cs typeface="+mn-cs"/>
                        </a:rPr>
                        <a:t>t</a:t>
                      </a:r>
                      <a:r>
                        <a:rPr lang="en-CA" sz="2400" i="1" kern="1200" dirty="0">
                          <a:solidFill>
                            <a:schemeClr val="dk1"/>
                          </a:solidFill>
                          <a:effectLst/>
                          <a:latin typeface="+mn-lt"/>
                          <a:ea typeface="+mn-ea"/>
                          <a:cs typeface="+mn-cs"/>
                        </a:rPr>
                        <a:t>o bring in everlasting righteousness, </a:t>
                      </a:r>
                    </a:p>
                    <a:p>
                      <a:pPr marL="342900" lvl="0" indent="-342900">
                        <a:buFont typeface="+mj-lt"/>
                        <a:buAutoNum type="arabicPeriod"/>
                      </a:pPr>
                      <a:r>
                        <a:rPr lang="en-CA" sz="2400" i="1" kern="1200" dirty="0">
                          <a:solidFill>
                            <a:schemeClr val="dk1"/>
                          </a:solidFill>
                          <a:effectLst/>
                          <a:latin typeface="+mn-lt"/>
                          <a:ea typeface="+mn-ea"/>
                          <a:cs typeface="+mn-cs"/>
                        </a:rPr>
                        <a:t>to seal both vision and prophecy, </a:t>
                      </a:r>
                    </a:p>
                    <a:p>
                      <a:pPr marL="342900" lvl="0" indent="-342900">
                        <a:buFont typeface="+mj-lt"/>
                        <a:buAutoNum type="arabicPeriod"/>
                      </a:pPr>
                      <a:r>
                        <a:rPr lang="en-CA" sz="2400" i="1" kern="1200" dirty="0">
                          <a:solidFill>
                            <a:schemeClr val="dk1"/>
                          </a:solidFill>
                          <a:effectLst/>
                          <a:latin typeface="+mn-lt"/>
                          <a:ea typeface="+mn-ea"/>
                          <a:cs typeface="+mn-cs"/>
                        </a:rPr>
                        <a:t>and to anoint a most holy place.</a:t>
                      </a:r>
                      <a:endParaRPr lang="en-CA" sz="2400" kern="1200" dirty="0">
                        <a:solidFill>
                          <a:schemeClr val="dk1"/>
                        </a:solidFill>
                        <a:effectLst/>
                        <a:latin typeface="+mn-lt"/>
                        <a:ea typeface="+mn-ea"/>
                        <a:cs typeface="+mn-cs"/>
                      </a:endParaRPr>
                    </a:p>
                    <a:p>
                      <a:endParaRPr lang="en-CA" sz="2400" dirty="0"/>
                    </a:p>
                  </a:txBody>
                  <a:tcPr/>
                </a:tc>
                <a:tc>
                  <a:txBody>
                    <a:bodyPr/>
                    <a:lstStyle/>
                    <a:p>
                      <a:pPr marL="342900" lvl="0" indent="-342900">
                        <a:buFont typeface="+mj-lt"/>
                        <a:buAutoNum type="arabicPeriod"/>
                      </a:pPr>
                      <a:r>
                        <a:rPr lang="en-CA" sz="2400" kern="1200" dirty="0">
                          <a:solidFill>
                            <a:schemeClr val="dk1"/>
                          </a:solidFill>
                          <a:effectLst/>
                          <a:latin typeface="+mn-lt"/>
                          <a:ea typeface="+mn-ea"/>
                          <a:cs typeface="+mn-cs"/>
                        </a:rPr>
                        <a:t>Finish the rejection of the Messiah, </a:t>
                      </a:r>
                    </a:p>
                    <a:p>
                      <a:pPr marL="457200" lvl="1" indent="0">
                        <a:buFont typeface="+mj-lt"/>
                        <a:buNone/>
                      </a:pPr>
                      <a:r>
                        <a:rPr lang="en-CA" sz="2400" kern="1200" dirty="0">
                          <a:solidFill>
                            <a:schemeClr val="dk1"/>
                          </a:solidFill>
                          <a:effectLst/>
                          <a:latin typeface="+mn-lt"/>
                          <a:ea typeface="+mn-ea"/>
                          <a:cs typeface="+mn-cs"/>
                        </a:rPr>
                        <a:t>Zech. 12:10, 13:9</a:t>
                      </a:r>
                    </a:p>
                    <a:p>
                      <a:pPr marL="342900" lvl="0" indent="-342900">
                        <a:buFont typeface="+mj-lt"/>
                        <a:buAutoNum type="arabicPeriod"/>
                      </a:pPr>
                      <a:endParaRPr lang="en-CA" sz="2400" kern="1200" dirty="0">
                        <a:solidFill>
                          <a:schemeClr val="dk1"/>
                        </a:solidFill>
                        <a:effectLst/>
                        <a:latin typeface="+mn-lt"/>
                        <a:ea typeface="+mn-ea"/>
                        <a:cs typeface="+mn-cs"/>
                      </a:endParaRPr>
                    </a:p>
                    <a:p>
                      <a:pPr marL="342900" lvl="0" indent="-342900">
                        <a:buFont typeface="+mj-lt"/>
                        <a:buAutoNum type="arabicPeriod"/>
                      </a:pPr>
                      <a:r>
                        <a:rPr lang="en-CA" sz="2400" kern="1200" dirty="0">
                          <a:solidFill>
                            <a:schemeClr val="dk1"/>
                          </a:solidFill>
                          <a:effectLst/>
                          <a:latin typeface="+mn-lt"/>
                          <a:ea typeface="+mn-ea"/>
                          <a:cs typeface="+mn-cs"/>
                        </a:rPr>
                        <a:t>Make an end of sins, </a:t>
                      </a:r>
                    </a:p>
                    <a:p>
                      <a:pPr marL="457200" lvl="1" indent="0">
                        <a:buFont typeface="+mj-lt"/>
                        <a:buNone/>
                      </a:pPr>
                      <a:r>
                        <a:rPr lang="en-CA" sz="2400" kern="1200" dirty="0">
                          <a:solidFill>
                            <a:schemeClr val="dk1"/>
                          </a:solidFill>
                          <a:effectLst/>
                          <a:latin typeface="+mn-lt"/>
                          <a:ea typeface="+mn-ea"/>
                          <a:cs typeface="+mn-cs"/>
                        </a:rPr>
                        <a:t>Jer. 31:31-34.</a:t>
                      </a:r>
                    </a:p>
                    <a:p>
                      <a:pPr marL="342900" lvl="0" indent="-342900">
                        <a:buFont typeface="+mj-lt"/>
                        <a:buAutoNum type="arabicPeriod"/>
                      </a:pPr>
                      <a:endParaRPr lang="en-CA" sz="2400" kern="1200" dirty="0">
                        <a:solidFill>
                          <a:schemeClr val="dk1"/>
                        </a:solidFill>
                        <a:effectLst/>
                        <a:latin typeface="+mn-lt"/>
                        <a:ea typeface="+mn-ea"/>
                        <a:cs typeface="+mn-cs"/>
                      </a:endParaRPr>
                    </a:p>
                    <a:p>
                      <a:pPr marL="342900" lvl="0" indent="-342900">
                        <a:buFont typeface="+mj-lt"/>
                        <a:buAutoNum type="arabicPeriod"/>
                      </a:pPr>
                      <a:r>
                        <a:rPr lang="en-CA" sz="2400" kern="1200" dirty="0">
                          <a:solidFill>
                            <a:schemeClr val="dk1"/>
                          </a:solidFill>
                          <a:effectLst/>
                          <a:latin typeface="+mn-lt"/>
                          <a:ea typeface="+mn-ea"/>
                          <a:cs typeface="+mn-cs"/>
                        </a:rPr>
                        <a:t>Remove 1</a:t>
                      </a:r>
                      <a:r>
                        <a:rPr lang="en-CA" sz="2400" kern="1200" baseline="30000" dirty="0">
                          <a:solidFill>
                            <a:schemeClr val="dk1"/>
                          </a:solidFill>
                          <a:effectLst/>
                          <a:latin typeface="+mn-lt"/>
                          <a:ea typeface="+mn-ea"/>
                          <a:cs typeface="+mn-cs"/>
                        </a:rPr>
                        <a:t>st</a:t>
                      </a:r>
                      <a:r>
                        <a:rPr lang="en-CA" sz="2400" kern="1200" dirty="0">
                          <a:solidFill>
                            <a:schemeClr val="dk1"/>
                          </a:solidFill>
                          <a:effectLst/>
                          <a:latin typeface="+mn-lt"/>
                          <a:ea typeface="+mn-ea"/>
                          <a:cs typeface="+mn-cs"/>
                        </a:rPr>
                        <a:t> &amp; 2</a:t>
                      </a:r>
                      <a:r>
                        <a:rPr lang="en-CA" sz="2400" kern="1200" baseline="30000" dirty="0">
                          <a:solidFill>
                            <a:schemeClr val="dk1"/>
                          </a:solidFill>
                          <a:effectLst/>
                          <a:latin typeface="+mn-lt"/>
                          <a:ea typeface="+mn-ea"/>
                          <a:cs typeface="+mn-cs"/>
                        </a:rPr>
                        <a:t>nd</a:t>
                      </a:r>
                      <a:r>
                        <a:rPr lang="en-CA" sz="2400" kern="1200" dirty="0">
                          <a:solidFill>
                            <a:schemeClr val="dk1"/>
                          </a:solidFill>
                          <a:effectLst/>
                          <a:latin typeface="+mn-lt"/>
                          <a:ea typeface="+mn-ea"/>
                          <a:cs typeface="+mn-cs"/>
                        </a:rPr>
                        <a:t> sins</a:t>
                      </a:r>
                    </a:p>
                    <a:p>
                      <a:pPr marL="342900" lvl="0" indent="-342900">
                        <a:buFont typeface="+mj-lt"/>
                        <a:buAutoNum type="arabicPeriod"/>
                      </a:pPr>
                      <a:endParaRPr lang="en-CA" sz="2400" kern="1200" dirty="0">
                        <a:solidFill>
                          <a:schemeClr val="dk1"/>
                        </a:solidFill>
                        <a:effectLst/>
                        <a:latin typeface="+mn-lt"/>
                        <a:ea typeface="+mn-ea"/>
                        <a:cs typeface="+mn-cs"/>
                      </a:endParaRPr>
                    </a:p>
                    <a:p>
                      <a:pPr marL="342900" lvl="0" indent="-342900">
                        <a:buFont typeface="+mj-lt"/>
                        <a:buAutoNum type="arabicPeriod"/>
                      </a:pPr>
                      <a:r>
                        <a:rPr lang="en-CA" sz="2400" kern="1200" dirty="0">
                          <a:solidFill>
                            <a:schemeClr val="dk1"/>
                          </a:solidFill>
                          <a:effectLst/>
                          <a:latin typeface="+mn-lt"/>
                          <a:ea typeface="+mn-ea"/>
                          <a:cs typeface="+mn-cs"/>
                        </a:rPr>
                        <a:t>Millennial kingdom</a:t>
                      </a:r>
                    </a:p>
                    <a:p>
                      <a:pPr marL="342900" lvl="0" indent="-342900">
                        <a:buFont typeface="+mj-lt"/>
                        <a:buAutoNum type="arabicPeriod"/>
                      </a:pPr>
                      <a:endParaRPr lang="en-CA" sz="2400" kern="1200" dirty="0">
                        <a:solidFill>
                          <a:schemeClr val="dk1"/>
                        </a:solidFill>
                        <a:effectLst/>
                        <a:latin typeface="+mn-lt"/>
                        <a:ea typeface="+mn-ea"/>
                        <a:cs typeface="+mn-cs"/>
                      </a:endParaRPr>
                    </a:p>
                    <a:p>
                      <a:pPr marL="342900" lvl="0" indent="-342900">
                        <a:buFont typeface="+mj-lt"/>
                        <a:buAutoNum type="arabicPeriod"/>
                      </a:pPr>
                      <a:r>
                        <a:rPr lang="en-CA" sz="2400" kern="1200" dirty="0">
                          <a:solidFill>
                            <a:schemeClr val="dk1"/>
                          </a:solidFill>
                          <a:effectLst/>
                          <a:latin typeface="+mn-lt"/>
                          <a:ea typeface="+mn-ea"/>
                          <a:cs typeface="+mn-cs"/>
                        </a:rPr>
                        <a:t>Fulfillment of O.T. prophecy</a:t>
                      </a:r>
                    </a:p>
                    <a:p>
                      <a:pPr marL="342900" indent="-342900">
                        <a:buFont typeface="+mj-lt"/>
                        <a:buAutoNum type="arabicPeriod"/>
                      </a:pPr>
                      <a:endParaRPr lang="en-CA" sz="2400" kern="1200" dirty="0">
                        <a:solidFill>
                          <a:schemeClr val="dk1"/>
                        </a:solidFill>
                        <a:effectLst/>
                        <a:latin typeface="+mn-lt"/>
                        <a:ea typeface="+mn-ea"/>
                        <a:cs typeface="+mn-cs"/>
                      </a:endParaRPr>
                    </a:p>
                    <a:p>
                      <a:pPr marL="342900" indent="-342900">
                        <a:buFont typeface="+mj-lt"/>
                        <a:buAutoNum type="arabicPeriod"/>
                      </a:pPr>
                      <a:r>
                        <a:rPr lang="en-CA" sz="2400" kern="1200" dirty="0">
                          <a:solidFill>
                            <a:schemeClr val="dk1"/>
                          </a:solidFill>
                          <a:effectLst/>
                          <a:latin typeface="+mn-lt"/>
                          <a:ea typeface="+mn-ea"/>
                          <a:cs typeface="+mn-cs"/>
                        </a:rPr>
                        <a:t>4</a:t>
                      </a:r>
                      <a:r>
                        <a:rPr lang="en-CA" sz="2400" kern="1200" baseline="30000" dirty="0">
                          <a:solidFill>
                            <a:schemeClr val="dk1"/>
                          </a:solidFill>
                          <a:effectLst/>
                          <a:latin typeface="+mn-lt"/>
                          <a:ea typeface="+mn-ea"/>
                          <a:cs typeface="+mn-cs"/>
                        </a:rPr>
                        <a:t>th</a:t>
                      </a:r>
                      <a:r>
                        <a:rPr lang="en-CA" sz="2400" kern="1200" dirty="0">
                          <a:solidFill>
                            <a:schemeClr val="dk1"/>
                          </a:solidFill>
                          <a:effectLst/>
                          <a:latin typeface="+mn-lt"/>
                          <a:ea typeface="+mn-ea"/>
                          <a:cs typeface="+mn-cs"/>
                        </a:rPr>
                        <a:t> temple, </a:t>
                      </a:r>
                    </a:p>
                    <a:p>
                      <a:pPr marL="457200" lvl="1" indent="0">
                        <a:buFont typeface="+mj-lt"/>
                        <a:buNone/>
                      </a:pPr>
                      <a:r>
                        <a:rPr lang="en-CA" sz="2400" kern="1200" dirty="0">
                          <a:solidFill>
                            <a:schemeClr val="dk1"/>
                          </a:solidFill>
                          <a:effectLst/>
                          <a:latin typeface="+mn-lt"/>
                          <a:ea typeface="+mn-ea"/>
                          <a:cs typeface="+mn-cs"/>
                        </a:rPr>
                        <a:t>Zech 6:12, 13</a:t>
                      </a:r>
                      <a:endParaRPr lang="en-CA" sz="2400"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0525372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69B6896-00E7-5C01-2924-7C4C1EDAE1F9}"/>
              </a:ext>
            </a:extLst>
          </p:cNvPr>
          <p:cNvSpPr txBox="1"/>
          <p:nvPr/>
        </p:nvSpPr>
        <p:spPr>
          <a:xfrm>
            <a:off x="533400" y="76200"/>
            <a:ext cx="7543800" cy="7294305"/>
          </a:xfrm>
          <a:prstGeom prst="rect">
            <a:avLst/>
          </a:prstGeom>
          <a:noFill/>
        </p:spPr>
        <p:txBody>
          <a:bodyPr wrap="square" rtlCol="0">
            <a:spAutoFit/>
          </a:bodyPr>
          <a:lstStyle/>
          <a:p>
            <a:r>
              <a:rPr lang="en-CA" dirty="0"/>
              <a:t>Zechariah 12:10</a:t>
            </a:r>
          </a:p>
          <a:p>
            <a:r>
              <a:rPr lang="en-US" b="1" i="1" baseline="30000" dirty="0">
                <a:solidFill>
                  <a:srgbClr val="000000"/>
                </a:solidFill>
                <a:effectLst/>
                <a:latin typeface="system-ui"/>
              </a:rPr>
              <a:t>10 </a:t>
            </a:r>
            <a:r>
              <a:rPr lang="en-US" b="0" i="1" dirty="0">
                <a:solidFill>
                  <a:srgbClr val="000000"/>
                </a:solidFill>
                <a:effectLst/>
                <a:latin typeface="system-ui"/>
              </a:rPr>
              <a:t>“And I will pour on the house of David and on the inhabitants of Jerusalem the Spirit of grace and supplication; then they will look on Me whom they pierced. Yes, they will mourn for Him as one mourns for his only son, and grieve for Him as one grieves for a firstborn.</a:t>
            </a:r>
          </a:p>
          <a:p>
            <a:endParaRPr lang="en-US" i="1" dirty="0">
              <a:solidFill>
                <a:srgbClr val="000000"/>
              </a:solidFill>
              <a:latin typeface="system-ui"/>
            </a:endParaRPr>
          </a:p>
          <a:p>
            <a:r>
              <a:rPr lang="en-US" dirty="0">
                <a:solidFill>
                  <a:srgbClr val="000000"/>
                </a:solidFill>
                <a:latin typeface="system-ui"/>
              </a:rPr>
              <a:t>Zachariah 13:9</a:t>
            </a:r>
          </a:p>
          <a:p>
            <a:r>
              <a:rPr lang="en-US" i="1" dirty="0"/>
              <a:t>I will bring the one-third through the fire,</a:t>
            </a:r>
            <a:br>
              <a:rPr lang="en-US" i="1" dirty="0"/>
            </a:br>
            <a:r>
              <a:rPr lang="en-US" i="1" dirty="0"/>
              <a:t>Will refine them as silver is refined,</a:t>
            </a:r>
            <a:br>
              <a:rPr lang="en-US" i="1" dirty="0"/>
            </a:br>
            <a:r>
              <a:rPr lang="en-US" i="1" dirty="0"/>
              <a:t>And test them as gold is tested.</a:t>
            </a:r>
            <a:br>
              <a:rPr lang="en-US" i="1" dirty="0"/>
            </a:br>
            <a:r>
              <a:rPr lang="en-US" i="1" dirty="0"/>
              <a:t>They will call on My name,</a:t>
            </a:r>
            <a:br>
              <a:rPr lang="en-US" i="1" dirty="0"/>
            </a:br>
            <a:r>
              <a:rPr lang="en-US" i="1" dirty="0"/>
              <a:t>And I will answer them.</a:t>
            </a:r>
            <a:br>
              <a:rPr lang="en-US" i="1" dirty="0"/>
            </a:br>
            <a:r>
              <a:rPr lang="en-US" i="1" dirty="0"/>
              <a:t>I will say, ‘This is My people’;</a:t>
            </a:r>
            <a:br>
              <a:rPr lang="en-US" i="1" dirty="0"/>
            </a:br>
            <a:r>
              <a:rPr lang="en-US" i="1" dirty="0"/>
              <a:t>And each one will say, ‘The Lord is my God.’ ”</a:t>
            </a:r>
          </a:p>
          <a:p>
            <a:endParaRPr lang="en-US" i="1" dirty="0"/>
          </a:p>
          <a:p>
            <a:r>
              <a:rPr lang="en-US" dirty="0"/>
              <a:t>Zachariah 6:12</a:t>
            </a:r>
          </a:p>
          <a:p>
            <a:r>
              <a:rPr lang="en-US" b="0" i="1" dirty="0">
                <a:solidFill>
                  <a:srgbClr val="000000"/>
                </a:solidFill>
                <a:effectLst/>
                <a:latin typeface="system-ui"/>
              </a:rPr>
              <a:t>“Behold, the Man whose name is the BRANCH!</a:t>
            </a:r>
            <a:br>
              <a:rPr lang="en-US" i="1" dirty="0"/>
            </a:br>
            <a:r>
              <a:rPr lang="en-US" b="0" i="1" dirty="0">
                <a:solidFill>
                  <a:srgbClr val="000000"/>
                </a:solidFill>
                <a:effectLst/>
                <a:latin typeface="system-ui"/>
              </a:rPr>
              <a:t>From His place He shall branch out,</a:t>
            </a:r>
            <a:br>
              <a:rPr lang="en-US" i="1" dirty="0"/>
            </a:br>
            <a:r>
              <a:rPr lang="en-US" b="0" i="1" dirty="0">
                <a:solidFill>
                  <a:srgbClr val="000000"/>
                </a:solidFill>
                <a:effectLst/>
                <a:latin typeface="system-ui"/>
              </a:rPr>
              <a:t>And He shall build the temple of the </a:t>
            </a:r>
            <a:r>
              <a:rPr lang="en-US" b="0" i="1" cap="small" dirty="0">
                <a:solidFill>
                  <a:srgbClr val="000000"/>
                </a:solidFill>
                <a:effectLst/>
                <a:latin typeface="system-ui"/>
              </a:rPr>
              <a:t>Lord</a:t>
            </a:r>
            <a:r>
              <a:rPr lang="en-US" b="0" i="1" dirty="0">
                <a:solidFill>
                  <a:srgbClr val="000000"/>
                </a:solidFill>
                <a:effectLst/>
                <a:latin typeface="system-ui"/>
              </a:rPr>
              <a:t>;</a:t>
            </a:r>
            <a:br>
              <a:rPr lang="en-US" i="1" dirty="0"/>
            </a:br>
            <a:r>
              <a:rPr lang="en-US" b="1" i="1" baseline="30000" dirty="0">
                <a:solidFill>
                  <a:srgbClr val="000000"/>
                </a:solidFill>
                <a:effectLst/>
                <a:latin typeface="system-ui"/>
              </a:rPr>
              <a:t>13 </a:t>
            </a:r>
            <a:r>
              <a:rPr lang="en-US" b="0" i="1" dirty="0">
                <a:solidFill>
                  <a:srgbClr val="000000"/>
                </a:solidFill>
                <a:effectLst/>
                <a:latin typeface="system-ui"/>
              </a:rPr>
              <a:t>Yes, He shall build the temple of the </a:t>
            </a:r>
            <a:r>
              <a:rPr lang="en-US" b="0" i="1" cap="small" dirty="0">
                <a:solidFill>
                  <a:srgbClr val="000000"/>
                </a:solidFill>
                <a:effectLst/>
                <a:latin typeface="system-ui"/>
              </a:rPr>
              <a:t>Lord</a:t>
            </a:r>
            <a:r>
              <a:rPr lang="en-US" b="0" i="1" dirty="0">
                <a:solidFill>
                  <a:srgbClr val="000000"/>
                </a:solidFill>
                <a:effectLst/>
                <a:latin typeface="system-ui"/>
              </a:rPr>
              <a:t>.</a:t>
            </a:r>
            <a:br>
              <a:rPr lang="en-US" i="1" dirty="0"/>
            </a:br>
            <a:r>
              <a:rPr lang="en-US" b="0" i="1" dirty="0">
                <a:solidFill>
                  <a:srgbClr val="000000"/>
                </a:solidFill>
                <a:effectLst/>
                <a:latin typeface="system-ui"/>
              </a:rPr>
              <a:t>He shall bear the glory,</a:t>
            </a:r>
            <a:br>
              <a:rPr lang="en-US" i="1" dirty="0"/>
            </a:br>
            <a:r>
              <a:rPr lang="en-US" b="0" i="1" dirty="0">
                <a:solidFill>
                  <a:srgbClr val="000000"/>
                </a:solidFill>
                <a:effectLst/>
                <a:latin typeface="system-ui"/>
              </a:rPr>
              <a:t>And shall sit and rule on His throne;</a:t>
            </a:r>
            <a:br>
              <a:rPr lang="en-US" i="1" dirty="0"/>
            </a:br>
            <a:r>
              <a:rPr lang="en-US" b="0" i="1" dirty="0">
                <a:solidFill>
                  <a:srgbClr val="000000"/>
                </a:solidFill>
                <a:effectLst/>
                <a:latin typeface="system-ui"/>
              </a:rPr>
              <a:t>So He shall be a priest on His throne,</a:t>
            </a:r>
            <a:br>
              <a:rPr lang="en-US" i="1" dirty="0"/>
            </a:br>
            <a:r>
              <a:rPr lang="en-US" b="0" i="1" dirty="0">
                <a:solidFill>
                  <a:srgbClr val="000000"/>
                </a:solidFill>
                <a:effectLst/>
                <a:latin typeface="system-ui"/>
              </a:rPr>
              <a:t>And the counsel of peace shall be between them both.” ’</a:t>
            </a:r>
            <a:endParaRPr lang="en-US" i="1" dirty="0"/>
          </a:p>
          <a:p>
            <a:endParaRPr lang="en-US" dirty="0">
              <a:solidFill>
                <a:srgbClr val="000000"/>
              </a:solidFill>
              <a:latin typeface="system-ui"/>
            </a:endParaRPr>
          </a:p>
          <a:p>
            <a:endParaRPr lang="en-CA" i="1" dirty="0"/>
          </a:p>
        </p:txBody>
      </p:sp>
    </p:spTree>
    <p:extLst>
      <p:ext uri="{BB962C8B-B14F-4D97-AF65-F5344CB8AC3E}">
        <p14:creationId xmlns:p14="http://schemas.microsoft.com/office/powerpoint/2010/main" val="24085298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p:cNvGraphicFramePr>
            <a:graphicFrameLocks noGrp="1"/>
          </p:cNvGraphicFramePr>
          <p:nvPr>
            <p:extLst>
              <p:ext uri="{D42A27DB-BD31-4B8C-83A1-F6EECF244321}">
                <p14:modId xmlns:p14="http://schemas.microsoft.com/office/powerpoint/2010/main" val="4271094395"/>
              </p:ext>
            </p:extLst>
          </p:nvPr>
        </p:nvGraphicFramePr>
        <p:xfrm>
          <a:off x="762000" y="228600"/>
          <a:ext cx="7239000" cy="6059397"/>
        </p:xfrm>
        <a:graphic>
          <a:graphicData uri="http://schemas.openxmlformats.org/drawingml/2006/table">
            <a:tbl>
              <a:tblPr firstRow="1" bandRow="1">
                <a:tableStyleId>{5C22544A-7EE6-4342-B048-85BDC9FD1C3A}</a:tableStyleId>
              </a:tblPr>
              <a:tblGrid>
                <a:gridCol w="3619500">
                  <a:extLst>
                    <a:ext uri="{9D8B030D-6E8A-4147-A177-3AD203B41FA5}">
                      <a16:colId xmlns:a16="http://schemas.microsoft.com/office/drawing/2014/main" val="20000"/>
                    </a:ext>
                  </a:extLst>
                </a:gridCol>
                <a:gridCol w="3619500">
                  <a:extLst>
                    <a:ext uri="{9D8B030D-6E8A-4147-A177-3AD203B41FA5}">
                      <a16:colId xmlns:a16="http://schemas.microsoft.com/office/drawing/2014/main" val="20001"/>
                    </a:ext>
                  </a:extLst>
                </a:gridCol>
              </a:tblGrid>
              <a:tr h="481557">
                <a:tc>
                  <a:txBody>
                    <a:bodyPr/>
                    <a:lstStyle/>
                    <a:p>
                      <a:r>
                        <a:rPr lang="en-CA" dirty="0"/>
                        <a:t>Daniel</a:t>
                      </a:r>
                      <a:r>
                        <a:rPr lang="en-CA" baseline="0" dirty="0"/>
                        <a:t> 9:25</a:t>
                      </a:r>
                      <a:endParaRPr lang="en-CA" dirty="0"/>
                    </a:p>
                  </a:txBody>
                  <a:tcPr/>
                </a:tc>
                <a:tc>
                  <a:txBody>
                    <a:bodyPr/>
                    <a:lstStyle/>
                    <a:p>
                      <a:endParaRPr lang="en-CA"/>
                    </a:p>
                  </a:txBody>
                  <a:tcPr/>
                </a:tc>
                <a:extLst>
                  <a:ext uri="{0D108BD9-81ED-4DB2-BD59-A6C34878D82A}">
                    <a16:rowId xmlns:a16="http://schemas.microsoft.com/office/drawing/2014/main" val="10000"/>
                  </a:ext>
                </a:extLst>
              </a:tr>
              <a:tr h="546204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sz="1800" i="1" kern="1200" dirty="0">
                          <a:solidFill>
                            <a:schemeClr val="dk1"/>
                          </a:solidFill>
                          <a:effectLst/>
                          <a:latin typeface="+mn-lt"/>
                          <a:ea typeface="+mn-ea"/>
                          <a:cs typeface="+mn-cs"/>
                        </a:rPr>
                        <a:t> </a:t>
                      </a:r>
                      <a:r>
                        <a:rPr lang="en-CA" sz="2400" i="1" kern="1200" dirty="0">
                          <a:solidFill>
                            <a:schemeClr val="dk1"/>
                          </a:solidFill>
                          <a:effectLst/>
                          <a:latin typeface="+mn-lt"/>
                          <a:ea typeface="+mn-ea"/>
                          <a:cs typeface="+mn-cs"/>
                        </a:rPr>
                        <a:t>25 Know therefore and understand that from the going out of the word to restore and build Jerusalem to the coming of an anointed one, a prince, there shall be seven weeks. Then for sixty-two weeks it shall be built again with squares and moat, but in a troubled time</a:t>
                      </a:r>
                      <a:r>
                        <a:rPr lang="en-CA" sz="1800" i="1" kern="1200" dirty="0">
                          <a:solidFill>
                            <a:schemeClr val="dk1"/>
                          </a:solidFill>
                          <a:effectLst/>
                          <a:latin typeface="+mn-lt"/>
                          <a:ea typeface="+mn-ea"/>
                          <a:cs typeface="+mn-cs"/>
                        </a:rPr>
                        <a:t>. </a:t>
                      </a:r>
                      <a:endParaRPr lang="en-CA" sz="1800" kern="1200" dirty="0">
                        <a:solidFill>
                          <a:schemeClr val="dk1"/>
                        </a:solidFill>
                        <a:effectLst/>
                        <a:latin typeface="+mn-lt"/>
                        <a:ea typeface="+mn-ea"/>
                        <a:cs typeface="+mn-cs"/>
                      </a:endParaRPr>
                    </a:p>
                    <a:p>
                      <a:endParaRPr lang="en-CA" sz="2400" dirty="0"/>
                    </a:p>
                  </a:txBody>
                  <a:tcPr/>
                </a:tc>
                <a:tc>
                  <a:txBody>
                    <a:bodyPr/>
                    <a:lstStyle/>
                    <a:p>
                      <a:r>
                        <a:rPr lang="en-CA" sz="2400" kern="1200" dirty="0">
                          <a:solidFill>
                            <a:schemeClr val="dk1"/>
                          </a:solidFill>
                          <a:effectLst/>
                          <a:latin typeface="+mn-lt"/>
                          <a:ea typeface="+mn-ea"/>
                          <a:cs typeface="+mn-cs"/>
                        </a:rPr>
                        <a:t>The first 49 weeks of years starts with the decree of Artaxerxes to restore the walls of Jerusalem in 444 BC. </a:t>
                      </a:r>
                    </a:p>
                    <a:p>
                      <a:endParaRPr lang="en-CA" sz="2400" kern="1200" dirty="0">
                        <a:solidFill>
                          <a:schemeClr val="dk1"/>
                        </a:solidFill>
                        <a:effectLst/>
                        <a:latin typeface="+mn-lt"/>
                        <a:ea typeface="+mn-ea"/>
                        <a:cs typeface="+mn-cs"/>
                      </a:endParaRPr>
                    </a:p>
                    <a:p>
                      <a:r>
                        <a:rPr lang="en-CA" sz="2400" kern="1200" dirty="0">
                          <a:solidFill>
                            <a:schemeClr val="dk1"/>
                          </a:solidFill>
                          <a:effectLst/>
                          <a:latin typeface="+mn-lt"/>
                          <a:ea typeface="+mn-ea"/>
                          <a:cs typeface="+mn-cs"/>
                        </a:rPr>
                        <a:t>7x7, 49 years, time of rebuilding of Jerusalem.</a:t>
                      </a:r>
                    </a:p>
                    <a:p>
                      <a:endParaRPr lang="en-CA" sz="2400" kern="1200" dirty="0">
                        <a:solidFill>
                          <a:schemeClr val="dk1"/>
                        </a:solidFill>
                        <a:effectLst/>
                        <a:latin typeface="+mn-lt"/>
                        <a:ea typeface="+mn-ea"/>
                        <a:cs typeface="+mn-cs"/>
                      </a:endParaRPr>
                    </a:p>
                    <a:p>
                      <a:r>
                        <a:rPr lang="en-CA" sz="2400" kern="1200" dirty="0">
                          <a:solidFill>
                            <a:schemeClr val="dk1"/>
                          </a:solidFill>
                          <a:effectLst/>
                          <a:latin typeface="+mn-lt"/>
                          <a:ea typeface="+mn-ea"/>
                          <a:cs typeface="+mn-cs"/>
                        </a:rPr>
                        <a:t>62X7, 434 years, </a:t>
                      </a:r>
                    </a:p>
                    <a:p>
                      <a:endParaRPr lang="en-CA" sz="2400" kern="1200" dirty="0">
                        <a:solidFill>
                          <a:schemeClr val="dk1"/>
                        </a:solidFill>
                        <a:effectLst/>
                        <a:latin typeface="+mn-lt"/>
                        <a:ea typeface="+mn-ea"/>
                        <a:cs typeface="+mn-cs"/>
                      </a:endParaRPr>
                    </a:p>
                    <a:p>
                      <a:r>
                        <a:rPr lang="en-CA" sz="2400" kern="1200" dirty="0">
                          <a:solidFill>
                            <a:schemeClr val="dk1"/>
                          </a:solidFill>
                          <a:effectLst/>
                          <a:latin typeface="+mn-lt"/>
                          <a:ea typeface="+mn-ea"/>
                          <a:cs typeface="+mn-cs"/>
                        </a:rPr>
                        <a:t>49 + 434 = 483 years until the coming of the Messiah, the prince.</a:t>
                      </a:r>
                    </a:p>
                    <a:p>
                      <a:pPr marL="0" lvl="0" indent="0">
                        <a:buFont typeface="+mj-lt"/>
                        <a:buNone/>
                      </a:pPr>
                      <a:endParaRPr lang="en-CA" sz="2400"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1242839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p:cNvGraphicFramePr>
            <a:graphicFrameLocks noGrp="1"/>
          </p:cNvGraphicFramePr>
          <p:nvPr>
            <p:extLst>
              <p:ext uri="{D42A27DB-BD31-4B8C-83A1-F6EECF244321}">
                <p14:modId xmlns:p14="http://schemas.microsoft.com/office/powerpoint/2010/main" val="1641116699"/>
              </p:ext>
            </p:extLst>
          </p:nvPr>
        </p:nvGraphicFramePr>
        <p:xfrm>
          <a:off x="762000" y="228600"/>
          <a:ext cx="7239000" cy="5943600"/>
        </p:xfrm>
        <a:graphic>
          <a:graphicData uri="http://schemas.openxmlformats.org/drawingml/2006/table">
            <a:tbl>
              <a:tblPr firstRow="1" bandRow="1">
                <a:tableStyleId>{5C22544A-7EE6-4342-B048-85BDC9FD1C3A}</a:tableStyleId>
              </a:tblPr>
              <a:tblGrid>
                <a:gridCol w="3619500">
                  <a:extLst>
                    <a:ext uri="{9D8B030D-6E8A-4147-A177-3AD203B41FA5}">
                      <a16:colId xmlns:a16="http://schemas.microsoft.com/office/drawing/2014/main" val="20000"/>
                    </a:ext>
                  </a:extLst>
                </a:gridCol>
                <a:gridCol w="3619500">
                  <a:extLst>
                    <a:ext uri="{9D8B030D-6E8A-4147-A177-3AD203B41FA5}">
                      <a16:colId xmlns:a16="http://schemas.microsoft.com/office/drawing/2014/main" val="20001"/>
                    </a:ext>
                  </a:extLst>
                </a:gridCol>
              </a:tblGrid>
              <a:tr h="481557">
                <a:tc>
                  <a:txBody>
                    <a:bodyPr/>
                    <a:lstStyle/>
                    <a:p>
                      <a:r>
                        <a:rPr lang="en-CA" dirty="0"/>
                        <a:t>Daniel</a:t>
                      </a:r>
                      <a:r>
                        <a:rPr lang="en-CA" baseline="0" dirty="0"/>
                        <a:t> 9:26</a:t>
                      </a:r>
                      <a:endParaRPr lang="en-CA" dirty="0"/>
                    </a:p>
                  </a:txBody>
                  <a:tcPr/>
                </a:tc>
                <a:tc>
                  <a:txBody>
                    <a:bodyPr/>
                    <a:lstStyle/>
                    <a:p>
                      <a:endParaRPr lang="en-CA"/>
                    </a:p>
                  </a:txBody>
                  <a:tcPr/>
                </a:tc>
                <a:extLst>
                  <a:ext uri="{0D108BD9-81ED-4DB2-BD59-A6C34878D82A}">
                    <a16:rowId xmlns:a16="http://schemas.microsoft.com/office/drawing/2014/main" val="10000"/>
                  </a:ext>
                </a:extLst>
              </a:tr>
              <a:tr h="546204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sz="2400" i="1" kern="1200" dirty="0">
                          <a:solidFill>
                            <a:schemeClr val="dk1"/>
                          </a:solidFill>
                          <a:effectLst/>
                          <a:latin typeface="+mn-lt"/>
                          <a:ea typeface="+mn-ea"/>
                          <a:cs typeface="+mn-cs"/>
                        </a:rPr>
                        <a:t>26 And after the sixty-two weeks, an anointed one shall be cut off and shall have nothing. And the people of the prince who is to come shall destroy the city and the sanctuary. Its end shall come with a flood, and to the end there shall be war. Desolations are decreed. </a:t>
                      </a:r>
                      <a:endParaRPr lang="en-CA" sz="2400" kern="1200" dirty="0">
                        <a:solidFill>
                          <a:schemeClr val="dk1"/>
                        </a:solidFill>
                        <a:effectLst/>
                        <a:latin typeface="+mn-lt"/>
                        <a:ea typeface="+mn-ea"/>
                        <a:cs typeface="+mn-cs"/>
                      </a:endParaRPr>
                    </a:p>
                    <a:p>
                      <a:endParaRPr lang="en-CA" sz="2400" dirty="0"/>
                    </a:p>
                  </a:txBody>
                  <a:tcPr/>
                </a:tc>
                <a:tc>
                  <a:txBody>
                    <a:bodyPr/>
                    <a:lstStyle/>
                    <a:p>
                      <a:r>
                        <a:rPr lang="en-CA" sz="2400" kern="1200" dirty="0">
                          <a:solidFill>
                            <a:schemeClr val="dk1"/>
                          </a:solidFill>
                          <a:effectLst/>
                          <a:latin typeface="+mn-lt"/>
                          <a:ea typeface="+mn-ea"/>
                          <a:cs typeface="+mn-cs"/>
                        </a:rPr>
                        <a:t>Ends with the rejection of Jesus, was exactly 483 years. The anointed one was cut off. </a:t>
                      </a:r>
                    </a:p>
                    <a:p>
                      <a:endParaRPr lang="en-CA" sz="2400" kern="1200" dirty="0">
                        <a:solidFill>
                          <a:schemeClr val="dk1"/>
                        </a:solidFill>
                        <a:effectLst/>
                        <a:latin typeface="+mn-lt"/>
                        <a:ea typeface="+mn-ea"/>
                        <a:cs typeface="+mn-cs"/>
                      </a:endParaRPr>
                    </a:p>
                    <a:p>
                      <a:r>
                        <a:rPr lang="en-CA" sz="2400" kern="1200" dirty="0">
                          <a:solidFill>
                            <a:schemeClr val="dk1"/>
                          </a:solidFill>
                          <a:effectLst/>
                          <a:latin typeface="+mn-lt"/>
                          <a:ea typeface="+mn-ea"/>
                          <a:cs typeface="+mn-cs"/>
                        </a:rPr>
                        <a:t>People of the prince. The Gentiles of Rome destroyed the city and the temple. A.D. 70</a:t>
                      </a:r>
                    </a:p>
                    <a:p>
                      <a:endParaRPr lang="en-CA" sz="2400" kern="1200" dirty="0">
                        <a:solidFill>
                          <a:schemeClr val="dk1"/>
                        </a:solidFill>
                        <a:effectLst/>
                        <a:latin typeface="+mn-lt"/>
                        <a:ea typeface="+mn-ea"/>
                        <a:cs typeface="+mn-cs"/>
                      </a:endParaRPr>
                    </a:p>
                    <a:p>
                      <a:r>
                        <a:rPr lang="en-CA" sz="2400" kern="1200" dirty="0">
                          <a:solidFill>
                            <a:schemeClr val="dk1"/>
                          </a:solidFill>
                          <a:effectLst/>
                          <a:latin typeface="+mn-lt"/>
                          <a:ea typeface="+mn-ea"/>
                          <a:cs typeface="+mn-cs"/>
                        </a:rPr>
                        <a:t>Flood=military invasion</a:t>
                      </a:r>
                    </a:p>
                    <a:p>
                      <a:pPr marL="0" lvl="0" indent="0">
                        <a:buFont typeface="+mj-lt"/>
                        <a:buNone/>
                      </a:pPr>
                      <a:endParaRPr lang="en-CA" sz="2400"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1517415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p:cNvGraphicFramePr>
            <a:graphicFrameLocks noGrp="1"/>
          </p:cNvGraphicFramePr>
          <p:nvPr>
            <p:extLst>
              <p:ext uri="{D42A27DB-BD31-4B8C-83A1-F6EECF244321}">
                <p14:modId xmlns:p14="http://schemas.microsoft.com/office/powerpoint/2010/main" val="485270262"/>
              </p:ext>
            </p:extLst>
          </p:nvPr>
        </p:nvGraphicFramePr>
        <p:xfrm>
          <a:off x="762000" y="228600"/>
          <a:ext cx="7239000" cy="5943600"/>
        </p:xfrm>
        <a:graphic>
          <a:graphicData uri="http://schemas.openxmlformats.org/drawingml/2006/table">
            <a:tbl>
              <a:tblPr firstRow="1" bandRow="1">
                <a:tableStyleId>{5C22544A-7EE6-4342-B048-85BDC9FD1C3A}</a:tableStyleId>
              </a:tblPr>
              <a:tblGrid>
                <a:gridCol w="3619500">
                  <a:extLst>
                    <a:ext uri="{9D8B030D-6E8A-4147-A177-3AD203B41FA5}">
                      <a16:colId xmlns:a16="http://schemas.microsoft.com/office/drawing/2014/main" val="20000"/>
                    </a:ext>
                  </a:extLst>
                </a:gridCol>
                <a:gridCol w="3619500">
                  <a:extLst>
                    <a:ext uri="{9D8B030D-6E8A-4147-A177-3AD203B41FA5}">
                      <a16:colId xmlns:a16="http://schemas.microsoft.com/office/drawing/2014/main" val="20001"/>
                    </a:ext>
                  </a:extLst>
                </a:gridCol>
              </a:tblGrid>
              <a:tr h="481557">
                <a:tc>
                  <a:txBody>
                    <a:bodyPr/>
                    <a:lstStyle/>
                    <a:p>
                      <a:r>
                        <a:rPr lang="en-CA" dirty="0"/>
                        <a:t>Daniel</a:t>
                      </a:r>
                      <a:r>
                        <a:rPr lang="en-CA" baseline="0" dirty="0"/>
                        <a:t> 9:27</a:t>
                      </a:r>
                      <a:endParaRPr lang="en-CA" dirty="0"/>
                    </a:p>
                  </a:txBody>
                  <a:tcPr/>
                </a:tc>
                <a:tc>
                  <a:txBody>
                    <a:bodyPr/>
                    <a:lstStyle/>
                    <a:p>
                      <a:endParaRPr lang="en-CA" dirty="0"/>
                    </a:p>
                  </a:txBody>
                  <a:tcPr/>
                </a:tc>
                <a:extLst>
                  <a:ext uri="{0D108BD9-81ED-4DB2-BD59-A6C34878D82A}">
                    <a16:rowId xmlns:a16="http://schemas.microsoft.com/office/drawing/2014/main" val="10000"/>
                  </a:ext>
                </a:extLst>
              </a:tr>
              <a:tr h="5462043">
                <a:tc>
                  <a:txBody>
                    <a:bodyPr/>
                    <a:lstStyle/>
                    <a:p>
                      <a:r>
                        <a:rPr lang="en-CA" sz="2400" i="1" kern="1200" dirty="0">
                          <a:solidFill>
                            <a:schemeClr val="dk1"/>
                          </a:solidFill>
                          <a:effectLst/>
                          <a:latin typeface="+mn-lt"/>
                          <a:ea typeface="+mn-ea"/>
                          <a:cs typeface="+mn-cs"/>
                        </a:rPr>
                        <a:t>27 And he shall make a strong covenant with many for one week, and for half of the week he shall put an end to sacrifice and offering. </a:t>
                      </a:r>
                      <a:endParaRPr lang="en-CA" sz="2400" kern="1200" dirty="0">
                        <a:solidFill>
                          <a:schemeClr val="dk1"/>
                        </a:solidFill>
                        <a:effectLst/>
                        <a:latin typeface="+mn-lt"/>
                        <a:ea typeface="+mn-ea"/>
                        <a:cs typeface="+mn-cs"/>
                      </a:endParaRPr>
                    </a:p>
                    <a:p>
                      <a:r>
                        <a:rPr lang="en-CA" sz="2400" i="1" kern="1200" dirty="0">
                          <a:solidFill>
                            <a:schemeClr val="dk1"/>
                          </a:solidFill>
                          <a:effectLst/>
                          <a:latin typeface="+mn-lt"/>
                          <a:ea typeface="+mn-ea"/>
                          <a:cs typeface="+mn-cs"/>
                        </a:rPr>
                        <a:t>And on the wing of abominations shall come one who makes desolate, until the decreed end is poured out on the desolator.”</a:t>
                      </a:r>
                      <a:endParaRPr lang="en-CA" sz="2400" kern="1200" dirty="0">
                        <a:solidFill>
                          <a:schemeClr val="dk1"/>
                        </a:solidFill>
                        <a:effectLst/>
                        <a:latin typeface="+mn-lt"/>
                        <a:ea typeface="+mn-ea"/>
                        <a:cs typeface="+mn-cs"/>
                      </a:endParaRPr>
                    </a:p>
                  </a:txBody>
                  <a:tcPr/>
                </a:tc>
                <a:tc>
                  <a:txBody>
                    <a:bodyPr/>
                    <a:lstStyle/>
                    <a:p>
                      <a:r>
                        <a:rPr lang="en-CA" sz="2400" kern="1200" dirty="0">
                          <a:solidFill>
                            <a:schemeClr val="dk1"/>
                          </a:solidFill>
                          <a:effectLst/>
                          <a:latin typeface="+mn-lt"/>
                          <a:ea typeface="+mn-ea"/>
                          <a:cs typeface="+mn-cs"/>
                        </a:rPr>
                        <a:t>The Antichrist makes a covenant with Israel that covers 7 years. In the middle of the 7 years, he causes the sacrifices to stop. </a:t>
                      </a:r>
                    </a:p>
                    <a:p>
                      <a:r>
                        <a:rPr lang="en-CA" sz="2400" kern="1200" dirty="0">
                          <a:solidFill>
                            <a:schemeClr val="dk1"/>
                          </a:solidFill>
                          <a:effectLst/>
                          <a:latin typeface="+mn-lt"/>
                          <a:ea typeface="+mn-ea"/>
                          <a:cs typeface="+mn-cs"/>
                        </a:rPr>
                        <a:t>Wing of abominations, wing refers to the pinnacle of the temple, meaning overspreading influence of idolatry. </a:t>
                      </a:r>
                    </a:p>
                    <a:p>
                      <a:r>
                        <a:rPr lang="en-CA" sz="2400" kern="1200" dirty="0">
                          <a:solidFill>
                            <a:schemeClr val="dk1"/>
                          </a:solidFill>
                          <a:effectLst/>
                          <a:latin typeface="+mn-lt"/>
                          <a:ea typeface="+mn-ea"/>
                          <a:cs typeface="+mn-cs"/>
                        </a:rPr>
                        <a:t>The one that makes desolates is the Antichrist. </a:t>
                      </a:r>
                      <a:endParaRPr lang="en-CA" sz="2400"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5222464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3537</TotalTime>
  <Words>1477</Words>
  <Application>Microsoft Office PowerPoint</Application>
  <PresentationFormat>On-screen Show (4:3)</PresentationFormat>
  <Paragraphs>178</Paragraphs>
  <Slides>15</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system-ui</vt:lpstr>
      <vt:lpstr>Verdana</vt:lpstr>
      <vt:lpstr>Office Theme</vt:lpstr>
      <vt:lpstr>PowerPoint Presentation</vt:lpstr>
      <vt:lpstr>7 times 70, twice</vt:lpstr>
      <vt:lpstr>PowerPoint Presentation</vt:lpstr>
      <vt:lpstr>Timeline: 70 weeks (of 7 years each) Daniel 9:24-27</vt:lpstr>
      <vt:lpstr>PowerPoint Presentation</vt:lpstr>
      <vt:lpstr>PowerPoint Presentation</vt:lpstr>
      <vt:lpstr>PowerPoint Presentation</vt:lpstr>
      <vt:lpstr>PowerPoint Presentation</vt:lpstr>
      <vt:lpstr>PowerPoint Presentation</vt:lpstr>
      <vt:lpstr>Temple desecrated</vt:lpstr>
      <vt:lpstr>7 year tribulation = 2 X 3.5 </vt:lpstr>
      <vt:lpstr>PowerPoint Presentation</vt:lpstr>
      <vt:lpstr>Tribulation Temple</vt:lpstr>
      <vt:lpstr>Two Witnesses</vt:lpstr>
      <vt:lpstr> Lessons</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Brian</dc:creator>
  <cp:lastModifiedBy>RWBN7-RDB8K-H9RCX-V7R7M-8FGJT Foreman</cp:lastModifiedBy>
  <cp:revision>77</cp:revision>
  <cp:lastPrinted>2024-11-01T23:27:12Z</cp:lastPrinted>
  <dcterms:created xsi:type="dcterms:W3CDTF">2017-04-24T16:58:08Z</dcterms:created>
  <dcterms:modified xsi:type="dcterms:W3CDTF">2024-11-02T00:26:47Z</dcterms:modified>
</cp:coreProperties>
</file>